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6671-4A65-E125-D656-E9DFE7A88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0E04E-99EF-936D-5C3C-9E5F4E320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6841E-3CE9-A296-CAD8-BC66275B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9B86-A816-4BFE-BA67-10C2989E1EC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455CF-EFDE-269B-C982-2DC102B9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E2426-9C7D-0DC5-4FF9-FFFA7E43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532-198A-4339-BAB9-816C04F0B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42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E5AC-7408-90B6-574F-4FD43587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333B5-4B8D-B712-673B-E1CCCB8BC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95713-CA4A-C705-65FB-A8B030ED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9B86-A816-4BFE-BA67-10C2989E1EC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70E69-BEAA-94A9-1AA0-01D892D7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C6167-2B8B-AAF1-1C5B-FF58A860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532-198A-4339-BAB9-816C04F0B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6798B7-F2D3-1BE8-4873-BABC70BA7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8797A-D80C-E3E6-A284-14F0CF76E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25DA8-B36F-7279-4089-DA13397C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9B86-A816-4BFE-BA67-10C2989E1EC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85B9-344B-2FE0-4C0F-DA653098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78F9D-5414-FE8F-E06A-50953B9A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532-198A-4339-BAB9-816C04F0B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63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0BF6-9E5D-CE26-5FAB-78887091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0B6D2-9FDF-9154-FABE-4D0C9BC45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1D648-DD50-4AB9-9166-1109BB26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9B86-A816-4BFE-BA67-10C2989E1EC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88534-48EF-3052-4679-694361CE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10933-2C12-546C-3D9D-BA5510D7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532-198A-4339-BAB9-816C04F0B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91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A135-14BE-CE94-A08C-84E6590D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05846-CC44-A592-17CF-7D7656621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E98EC-735E-911A-56BF-EF3F7209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9B86-A816-4BFE-BA67-10C2989E1EC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A5547-167E-40ED-B6F5-EF29FD2B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674EE-711E-9456-CCD5-ECE572B6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532-198A-4339-BAB9-816C04F0B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99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09AE-EE49-70BC-895F-D997215D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3033-6ECC-1CAE-E64C-D68318B20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0C40D-EE17-FF18-3CFA-727B8E3BE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9AD0F-FB2F-D7C2-2043-593294B8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9B86-A816-4BFE-BA67-10C2989E1EC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CE159-E84F-56B8-46A0-4AA8D583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10200-1346-40A6-6D84-6B9BF6AB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532-198A-4339-BAB9-816C04F0B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87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7BC2-5E5C-BFCB-F029-5F2BFDDB0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A7448-1A5F-F683-107F-3E0589CB8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C0746-BBD1-F0BE-7347-5DE1B40FC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01EE65-738A-1FBD-8A4E-CD7AE80E6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0838EE-EFAC-3BE8-CA6D-0F1C8EBFF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F3E709-1E59-AD9F-9D5F-6C2CB732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9B86-A816-4BFE-BA67-10C2989E1EC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CAA4C-3F48-74F8-91BD-4361658E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7F6645-A9EC-40DA-B76E-5D04321D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532-198A-4339-BAB9-816C04F0B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4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4AF3-5BE0-5C28-B8C2-475AEC66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4FA03-1B53-A482-07C4-9C713426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9B86-A816-4BFE-BA67-10C2989E1EC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43770-BAE8-F5D3-8FB7-AA3784739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BF5F5-E1B1-8EAD-BA2C-D2D366FA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532-198A-4339-BAB9-816C04F0B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43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F098A-28DF-2566-F912-676B037C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9B86-A816-4BFE-BA67-10C2989E1EC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BFF74-B270-72BF-F51A-5777E902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851B6-5F51-F9C2-71EF-481DF8AE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532-198A-4339-BAB9-816C04F0B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22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8539-3C69-FD07-D6B3-BAD6F423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20E86-3724-29A6-17F6-78796A852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7822B-259F-E3EE-6A2D-EDEC17A67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E7424-AAB2-0C84-34E4-A41FBDBC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9B86-A816-4BFE-BA67-10C2989E1EC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CE1BC-D46F-17B2-57EE-373BFC4E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AF0A9-0826-CC43-C17F-715D7620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532-198A-4339-BAB9-816C04F0B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4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7B733-CD13-9E0D-BD09-E493C12A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2FBD8E-975A-3662-98F7-A37817DF6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75216-15AE-EA8D-A7BB-EF17E3020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FDBF3-2DB9-C9F3-F975-21F7957A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9B86-A816-4BFE-BA67-10C2989E1EC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64B77-3EF6-3D81-FE93-523A93740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5FE08-AD9F-1DAA-ADDD-048CB8C2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532-198A-4339-BAB9-816C04F0B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34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6B432-1399-A97A-CEAF-C8B6D22E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8D97D-20A8-5B89-6846-CA690EBDA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60753-0217-1003-608F-7AFBE8AC3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9A9B86-A816-4BFE-BA67-10C2989E1EC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38E20-0582-F5E7-E0F7-735CB53F3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51D92-3144-A78D-33F5-1648D472E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85D532-198A-4339-BAB9-816C04F0B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uide to night landscape photography">
            <a:extLst>
              <a:ext uri="{FF2B5EF4-FFF2-40B4-BE49-F238E27FC236}">
                <a16:creationId xmlns:a16="http://schemas.microsoft.com/office/drawing/2014/main" id="{78481F3E-75EB-0EAE-B151-B49A30BB3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80FA6-79F1-E756-28B5-1886553E7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Цикълът и биологичните процеси на съня</a:t>
            </a:r>
            <a:endParaRPr lang="en-US" sz="5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BF4A0-E615-A7B5-200E-D9C9777F2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Иванов 8-ми А клас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62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3B343-215A-5DCA-E0E6-8C2E4DFA7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bg-BG" sz="480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 в мозъка по време на сън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FDA1-4BA5-082D-4961-EA57016E6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2" y="2432025"/>
            <a:ext cx="4530898" cy="3639450"/>
          </a:xfrm>
        </p:spPr>
        <p:txBody>
          <a:bodyPr anchor="ctr">
            <a:noAutofit/>
          </a:bodyPr>
          <a:lstStyle/>
          <a:p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Мозъкът е доста активен по време на сън</a:t>
            </a:r>
          </a:p>
          <a:p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Той се пречиства от токсини, докато спим</a:t>
            </a:r>
          </a:p>
          <a:p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Той ни възспира от това да изпълняваме движенията, които изпълняваме в сънищата си, в реалния живот</a:t>
            </a:r>
          </a:p>
          <a:p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Увеличава производството на хормонът мелатонин, който ни помага да спим</a:t>
            </a:r>
          </a:p>
          <a:p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Докато спим, мозъкът възстановява възможностите си да запомня, мисли и учи нови неща</a:t>
            </a:r>
          </a:p>
        </p:txBody>
      </p:sp>
      <p:pic>
        <p:nvPicPr>
          <p:cNvPr id="10242" name="Picture 2" descr="Sleep Study (Polysomnogram): What to Expect">
            <a:extLst>
              <a:ext uri="{FF2B5EF4-FFF2-40B4-BE49-F238E27FC236}">
                <a16:creationId xmlns:a16="http://schemas.microsoft.com/office/drawing/2014/main" id="{EB19516E-6A97-AD8B-3015-A0D286D86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r="-7" b="-7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10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5424B-2CDB-83A5-3400-C4EEF4F2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5" y="289789"/>
            <a:ext cx="6002110" cy="1495425"/>
          </a:xfrm>
        </p:spPr>
        <p:txBody>
          <a:bodyPr>
            <a:normAutofit/>
          </a:bodyPr>
          <a:lstStyle/>
          <a:p>
            <a:r>
              <a:rPr lang="bg-BG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 в опорно-двигателната система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15090-7776-FFCC-6113-9A218F29F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998" y="2121402"/>
            <a:ext cx="6002110" cy="3729034"/>
          </a:xfrm>
        </p:spPr>
        <p:txBody>
          <a:bodyPr>
            <a:normAutofit/>
          </a:bodyPr>
          <a:lstStyle/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Тялото ни расте само когато спим и сме в третата фаза</a:t>
            </a:r>
          </a:p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Скъсаните и разтегнатите мускулни влакна при физическа дейност се възстановяват по-ускорено</a:t>
            </a:r>
          </a:p>
          <a:p>
            <a:r>
              <a:rPr lang="bg-BG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Костните фрактури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</a:p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Докато заспиваме, можем да полущим мускулна крампа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 на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R.E.M sleep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мускулите временно се прализират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Опорно - двигателна система (Systema musculoskeletale) - Аптека Оптима">
            <a:extLst>
              <a:ext uri="{FF2B5EF4-FFF2-40B4-BE49-F238E27FC236}">
                <a16:creationId xmlns:a16="http://schemas.microsoft.com/office/drawing/2014/main" id="{DF54F8B0-49CD-2343-E84C-749D4FFC1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55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8EF28-6125-8FE0-66D6-CBDC4C2E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5062"/>
            <a:ext cx="8740774" cy="1323439"/>
          </a:xfrm>
        </p:spPr>
        <p:txBody>
          <a:bodyPr anchor="t">
            <a:normAutofit/>
          </a:bodyPr>
          <a:lstStyle/>
          <a:p>
            <a:r>
              <a:rPr lang="bg-BG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Защо сънуваме</a:t>
            </a:r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4E465-CC81-40D5-0F37-6B0161BE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069" y="1988500"/>
            <a:ext cx="8740775" cy="3704933"/>
          </a:xfrm>
        </p:spPr>
        <p:txBody>
          <a:bodyPr>
            <a:normAutofit fontScale="92500"/>
          </a:bodyPr>
          <a:lstStyle/>
          <a:p>
            <a:r>
              <a:rPr lang="bg-BG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 е въпрос без конкретен отговор, обаче има широкоприети теории</a:t>
            </a:r>
          </a:p>
          <a:p>
            <a:r>
              <a:rPr lang="bg-BG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 се, че сънищата ни рефлектират на преживяванията ни в истинския живот и са много важни за психичното ни здраве</a:t>
            </a:r>
          </a:p>
          <a:p>
            <a:r>
              <a:rPr lang="bg-BG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теория е, че сънуваме кошмари, за да нзаем какво да правим, ако попаднем в такава ситуация в реалния живот</a:t>
            </a:r>
          </a:p>
          <a:p>
            <a:r>
              <a:rPr lang="bg-BG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Забравяме голяма част от сънищата си пет минути след като се събудим</a:t>
            </a:r>
          </a:p>
          <a:p>
            <a:endParaRPr lang="en-US" sz="22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3605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Exposure to light at night does not increase breast cancer risk, major new  study suggests - The Institute of Cancer Research, London">
            <a:extLst>
              <a:ext uri="{FF2B5EF4-FFF2-40B4-BE49-F238E27FC236}">
                <a16:creationId xmlns:a16="http://schemas.microsoft.com/office/drawing/2014/main" id="{AE6732E8-2368-B7B1-3715-D48C32DA2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8E298A-073A-9C43-525A-5D43043D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Болести, свързани със съня</a:t>
            </a:r>
          </a:p>
        </p:txBody>
      </p:sp>
    </p:spTree>
    <p:extLst>
      <p:ext uri="{BB962C8B-B14F-4D97-AF65-F5344CB8AC3E}">
        <p14:creationId xmlns:p14="http://schemas.microsoft.com/office/powerpoint/2010/main" val="3921122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Sleep paralysis: where your nightmares and reality collide | news.com.au —  Australia's leading news site">
            <a:extLst>
              <a:ext uri="{FF2B5EF4-FFF2-40B4-BE49-F238E27FC236}">
                <a16:creationId xmlns:a16="http://schemas.microsoft.com/office/drawing/2014/main" id="{BCE42F0F-2636-058C-DF40-F6D89C8EA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0FF5F-F836-66BF-63E7-435F91EF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bg-B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Сънна парализа</a:t>
            </a:r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F05AD-3129-323E-8F4F-379C9DC9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е смъртоносна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е точно болест – по-скоро състояние</a:t>
            </a:r>
          </a:p>
          <a:p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Появява се точно преди да заспиш или точно преди да се събудиш</a:t>
            </a:r>
          </a:p>
          <a:p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Опитваш се да се движиш, само че не можеш, и изпитваш страх</a:t>
            </a:r>
          </a:p>
          <a:p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да доведе до слухови и зрителни халюцинации как влиза някой в стаята ти</a:t>
            </a:r>
          </a:p>
          <a:p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Усеща се затруднено дишане и натиск върху гърдите</a:t>
            </a:r>
          </a:p>
          <a:p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да се чувстваш сякаш летиш, плаваш или падаш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23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6F30A-2507-0193-6513-2A4262C3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bg-BG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Инсомния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BBE19-56B6-DD62-3568-539089A68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Болест, която затруднява заспиването и не те оставя да спиш достатъчно дълго</a:t>
            </a:r>
          </a:p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Завишава риск от инфаркт, инсулт и много други</a:t>
            </a:r>
          </a:p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да болест сама по себе си или симптом за друга болест</a:t>
            </a:r>
          </a:p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Най-често се развива при невротици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Stress Issue - A Coronasomniac Explores the Link Between Stress and Insomnia:  How to catch more restful ZZZs during a pandemic - Features - The Austin  Chronicle">
            <a:extLst>
              <a:ext uri="{FF2B5EF4-FFF2-40B4-BE49-F238E27FC236}">
                <a16:creationId xmlns:a16="http://schemas.microsoft.com/office/drawing/2014/main" id="{92FDD21C-3AFE-5461-5F4E-60E03AC16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6129" b="-2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83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E9077-BB10-AF90-F1AC-4CD07D51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bg-BG" sz="4800">
                <a:latin typeface="Times New Roman" panose="02020603050405020304" pitchFamily="18" charset="0"/>
                <a:cs typeface="Times New Roman" panose="02020603050405020304" pitchFamily="18" charset="0"/>
              </a:rPr>
              <a:t>Сънна апнея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AF681-4B05-0125-931B-E84D24475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Сънната апнея е нарушение на съня, характеризиращо се с повтарящи се паузи в дишането или случаи на повърхностно дишане по време на сън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Тези прекъсвания на дишането могат да продължат от няколко секунди до минута или повече и да се появят много пъти през цялата нощ.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някои случаи те събуждат по над 20 пъти на нощ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Билки и съвети за лечение на сънна апнея | Алтернативна медицина">
            <a:extLst>
              <a:ext uri="{FF2B5EF4-FFF2-40B4-BE49-F238E27FC236}">
                <a16:creationId xmlns:a16="http://schemas.microsoft.com/office/drawing/2014/main" id="{4193A9A8-2E24-2044-366F-A45410C2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7295" y="2552241"/>
            <a:ext cx="5566173" cy="31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3" name="Rectangle 1537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10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A078-D752-0B57-CD3C-3AC5785A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bg-BG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3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verything You Need To Know About Night Sky Photography - 500px">
            <a:extLst>
              <a:ext uri="{FF2B5EF4-FFF2-40B4-BE49-F238E27FC236}">
                <a16:creationId xmlns:a16="http://schemas.microsoft.com/office/drawing/2014/main" id="{F8AECDF0-B585-23EC-AE35-542EFDAD6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D485B1-6B05-0E84-9536-E53FBCAB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bg-BG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Съдържание</a:t>
            </a:r>
            <a:endParaRPr lang="en-US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63950-08F6-AF81-4038-B14625237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Цикъл на съня</a:t>
            </a:r>
          </a:p>
          <a:p>
            <a:r>
              <a:rPr lang="bg-B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Какво се случва в мозъка и тялото ни, докато спим?</a:t>
            </a:r>
          </a:p>
          <a:p>
            <a:r>
              <a:rPr lang="bg-B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Болести, свъразни със съня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43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4,741,400+ Night Stock Photos, Pictures &amp; Royalty-Free Images - iStock |  Night sky, Starry night, City night">
            <a:extLst>
              <a:ext uri="{FF2B5EF4-FFF2-40B4-BE49-F238E27FC236}">
                <a16:creationId xmlns:a16="http://schemas.microsoft.com/office/drawing/2014/main" id="{24D9BAF5-7113-1065-3DFD-97ADDED5F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ED94C-9E34-55CA-24AC-C7FDE092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2"/>
            <a:ext cx="10515600" cy="29859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bg-BG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Цикъл </a:t>
            </a:r>
            <a:r>
              <a:rPr lang="en-US" sz="8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съня</a:t>
            </a:r>
            <a:endParaRPr lang="en-US" sz="8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91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410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B53F6-A235-F9C4-B3FF-69D5EB0A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Същност на цикъла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What is the sleep cycle and why do we need to understand it? – Masters of  Mayfair">
            <a:extLst>
              <a:ext uri="{FF2B5EF4-FFF2-40B4-BE49-F238E27FC236}">
                <a16:creationId xmlns:a16="http://schemas.microsoft.com/office/drawing/2014/main" id="{62B3A0BA-A415-171D-9E09-DA02067D9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5" name="Group 4114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106" name="Freeform: Shape 4105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07" name="Freeform: Shape 4106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54C1C-77B8-DE11-A517-41EC1E5B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0369"/>
            <a:ext cx="5356041" cy="4351338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 четири фази</a:t>
            </a:r>
          </a:p>
          <a:p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Нормално човек преминава през 4-6 цикъла в рамките на една нощ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Най-важен е за нас сънят през третата и четвъртата фаза и тогава протичат най-много процеси в тялото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110" name="Freeform: Shape 4109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1" name="Freeform: Shape 4110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2" name="Freeform: Shape 4111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3" name="Freeform: Shape 4112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4" name="Freeform: Shape 4113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1446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Night - Wikipedia">
            <a:extLst>
              <a:ext uri="{FF2B5EF4-FFF2-40B4-BE49-F238E27FC236}">
                <a16:creationId xmlns:a16="http://schemas.microsoft.com/office/drawing/2014/main" id="{592ADF2B-7BD7-D2D9-7676-D39B5079E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C38F86-47CA-AF39-53D0-34C8B436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bg-BG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Първа фаза – </a:t>
            </a:r>
            <a:r>
              <a:rPr lang="en-US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NREM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6256C-B6CA-6E03-D0FB-D2415CA78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bg-BG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на заспиване</a:t>
            </a:r>
          </a:p>
          <a:p>
            <a:r>
              <a:rPr lang="bg-BG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тази фаза можеш да се събуждаш и заспиваш няколко пъти</a:t>
            </a:r>
          </a:p>
          <a:p>
            <a:r>
              <a:rPr lang="bg-BG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 сън (много лесно можем да бъдем събудени)</a:t>
            </a:r>
          </a:p>
          <a:p>
            <a:r>
              <a:rPr lang="bg-BG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Продължава 1 до 5 минути</a:t>
            </a:r>
          </a:p>
          <a:p>
            <a:r>
              <a:rPr lang="bg-BG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Тялото започва да релаксира и малко процеси протичат в мозъка</a:t>
            </a:r>
          </a:p>
          <a:p>
            <a:r>
              <a:rPr lang="bg-BG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 леко движение не очите</a:t>
            </a:r>
          </a:p>
          <a:p>
            <a:r>
              <a:rPr lang="bg-BG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не биваме безспокоени, може да пропускаме тази фаза следващите цикли</a:t>
            </a:r>
          </a:p>
        </p:txBody>
      </p:sp>
    </p:spTree>
    <p:extLst>
      <p:ext uri="{BB962C8B-B14F-4D97-AF65-F5344CB8AC3E}">
        <p14:creationId xmlns:p14="http://schemas.microsoft.com/office/powerpoint/2010/main" val="1005986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100+] Night Sky Moon Wallpapers | Wallpapers.com">
            <a:extLst>
              <a:ext uri="{FF2B5EF4-FFF2-40B4-BE49-F238E27FC236}">
                <a16:creationId xmlns:a16="http://schemas.microsoft.com/office/drawing/2014/main" id="{0296361B-87C2-6E91-BD28-456E13306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7F1A07-BBD3-6BC4-D1DC-CD44777F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bg-B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 фаза</a:t>
            </a:r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NREM2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33B7F-D50B-27B2-2558-47050575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на съня</a:t>
            </a:r>
          </a:p>
          <a:p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 на първия цикъл е от 10 до 25 минути, но става по-дълъг следващите цикли</a:t>
            </a:r>
          </a:p>
          <a:p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Тялото се отпуска повече – намаляват телесната температура,мозъчната активност, честотата на дишане и пулсът</a:t>
            </a:r>
          </a:p>
          <a:p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Спира движението на очите</a:t>
            </a:r>
          </a:p>
          <a:p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от съня ни е в тази фаза</a:t>
            </a:r>
          </a:p>
          <a:p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Мозъкът възпрепятства събуждането от външни дразнители</a:t>
            </a:r>
          </a:p>
          <a:p>
            <a:endParaRPr lang="bg-B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65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Difference between 'in the night' and 'at night' – English Naija">
            <a:extLst>
              <a:ext uri="{FF2B5EF4-FFF2-40B4-BE49-F238E27FC236}">
                <a16:creationId xmlns:a16="http://schemas.microsoft.com/office/drawing/2014/main" id="{6FFD42EC-828B-51BE-C135-3DA4E5CCA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52DE3-08A9-5127-44C1-974F8004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bg-B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Трета фаза – </a:t>
            </a:r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97E8C-3A9C-F3E2-714F-BD8D94570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bg-B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 на първия цикъл продължава 45-90 минути и с всеки следващ се скъсява</a:t>
            </a:r>
          </a:p>
          <a:p>
            <a:r>
              <a:rPr lang="bg-B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Тялото се отпуска още повече и пулсът, честотата на дишане и мускулният тонус намаляват допълнително</a:t>
            </a:r>
          </a:p>
          <a:p>
            <a:r>
              <a:rPr lang="bg-B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Мускулите са най-отпуснати</a:t>
            </a:r>
          </a:p>
          <a:p>
            <a:r>
              <a:rPr lang="bg-B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Мозъчната дейност е под формата на делта вълни</a:t>
            </a:r>
          </a:p>
          <a:p>
            <a:r>
              <a:rPr lang="bg-B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 с възрастта (някои възрастни хора не преминават изобщо през тази фаза)</a:t>
            </a:r>
          </a:p>
          <a:p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93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Why Is The Sky Dark At Night?">
            <a:extLst>
              <a:ext uri="{FF2B5EF4-FFF2-40B4-BE49-F238E27FC236}">
                <a16:creationId xmlns:a16="http://schemas.microsoft.com/office/drawing/2014/main" id="{F63DE66C-368E-134B-AAC0-82EC3913B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071B6D-8885-2535-3E6A-2E15663F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bg-B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Четвърта фаза – </a:t>
            </a:r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R.E.M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A1A5D-B9DC-D4F4-47B8-E7BAAE8C4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bg-BG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Очите се движат много бързо</a:t>
            </a:r>
          </a:p>
          <a:p>
            <a:r>
              <a:rPr lang="bg-BG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Мозъчната активност се доближава до тази на буден човек</a:t>
            </a:r>
          </a:p>
          <a:p>
            <a:r>
              <a:rPr lang="bg-BG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Тази фаза се удължава с времето</a:t>
            </a:r>
          </a:p>
          <a:p>
            <a:r>
              <a:rPr lang="bg-BG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Сърдечния ритъм и честотата на дишане се ускораяват и стават неравномерни</a:t>
            </a:r>
          </a:p>
          <a:p>
            <a:r>
              <a:rPr lang="bg-BG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Времмена парализа на всички мускули, освен тези, нужни за хомеостазата, и очите</a:t>
            </a:r>
          </a:p>
          <a:p>
            <a:r>
              <a:rPr lang="bg-BG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тази фаза сънуваме</a:t>
            </a:r>
          </a:p>
          <a:p>
            <a:r>
              <a:rPr lang="bg-BG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Прекарваме 25% от съня си в тази фаза</a:t>
            </a:r>
          </a:p>
          <a:p>
            <a:r>
              <a:rPr lang="bg-BG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тази фаза сънуваме най-много</a:t>
            </a:r>
            <a:endPara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07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922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2" name="Picture 6" descr="Increased blood flow during sleep tied to critical brain function | Penn  State University">
            <a:extLst>
              <a:ext uri="{FF2B5EF4-FFF2-40B4-BE49-F238E27FC236}">
                <a16:creationId xmlns:a16="http://schemas.microsoft.com/office/drawing/2014/main" id="{E727FFD0-2EC5-8CFA-CBFF-9F3621689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7" b="129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5D75C7-B50E-935C-4080-03206808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11" y="1958197"/>
            <a:ext cx="10515600" cy="22630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7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en-US" sz="7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7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мозъка</a:t>
            </a:r>
            <a:r>
              <a:rPr lang="en-US" sz="7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7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тялото</a:t>
            </a:r>
            <a:r>
              <a:rPr lang="en-US" sz="7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7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en-US" sz="7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7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сън</a:t>
            </a:r>
            <a:endParaRPr lang="en-US" sz="7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19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700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Times New Roman</vt:lpstr>
      <vt:lpstr>Office Theme</vt:lpstr>
      <vt:lpstr>Цикълът и биологичните процеси на съня</vt:lpstr>
      <vt:lpstr>Съдържание</vt:lpstr>
      <vt:lpstr>Цикъл на съня</vt:lpstr>
      <vt:lpstr>Същност на цикъла</vt:lpstr>
      <vt:lpstr>Първа фаза – NREM 1</vt:lpstr>
      <vt:lpstr>Втора фаза – NREM2</vt:lpstr>
      <vt:lpstr>Трета фаза – deep sleep</vt:lpstr>
      <vt:lpstr>Четвърта фаза – R.E.M sleep</vt:lpstr>
      <vt:lpstr>Процеси в мозъка и тялото по време на сън</vt:lpstr>
      <vt:lpstr>Процеси в мозъка по време на сън</vt:lpstr>
      <vt:lpstr>Процеси в опорно-двигателната система</vt:lpstr>
      <vt:lpstr>Защо сънуваме?</vt:lpstr>
      <vt:lpstr>Болести, свързани със съня</vt:lpstr>
      <vt:lpstr>Сънна парализа</vt:lpstr>
      <vt:lpstr>Инсомния</vt:lpstr>
      <vt:lpstr>Сънна апнея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Цикълът и биологичните процеси на съня</dc:title>
  <dc:creator>Надя Пейчева Златева</dc:creator>
  <cp:lastModifiedBy>Надя Пейчева Златева</cp:lastModifiedBy>
  <cp:revision>4</cp:revision>
  <dcterms:created xsi:type="dcterms:W3CDTF">2024-03-17T17:17:59Z</dcterms:created>
  <dcterms:modified xsi:type="dcterms:W3CDTF">2024-04-13T17:43:41Z</dcterms:modified>
</cp:coreProperties>
</file>