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60" r:id="rId4"/>
    <p:sldId id="261" r:id="rId5"/>
    <p:sldId id="258" r:id="rId6"/>
    <p:sldId id="259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66"/>
  </p:normalViewPr>
  <p:slideViewPr>
    <p:cSldViewPr snapToGrid="0">
      <p:cViewPr varScale="1">
        <p:scale>
          <a:sx n="90" d="100"/>
          <a:sy n="90" d="100"/>
        </p:scale>
        <p:origin x="232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8409E7-1277-4604-7595-C3A69B43BA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80F714-027A-7BB9-308B-F7185DAEDE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70C9E-6B8C-E474-F3EA-5CD3B5CD74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9878C3-50AB-F1FC-6F4E-EC0DA223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BC2DC6-871F-53A6-465D-6D35FC1C94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9219314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02346B-D827-44A3-DF19-54364398B0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8E1D9A1-F33C-AB6C-903E-EB3D7518A53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3E4F40-CEB3-0B08-0A69-5AC0EE072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1B360C-0862-3B4D-84F1-E7F95C8036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A24A3D-F54C-5AE8-9F73-65E16CAC0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99014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290A9D0-F1CC-5391-9B1C-7A70D20D76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5F0C6AE-3C62-5B31-DC60-CC40045CD34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FF3A69-3B0B-951B-5F56-60F3F4EF5A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42B972-DB7C-6FA6-7613-6AD5E5FF82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E6C88-4E58-0056-3EEC-38B72FA19D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47603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D4C7E5-9EC6-B7B0-A40B-596B50AFC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DE16E9-FA7C-D7EE-E753-D43EA7EDD90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E9D981-B49E-9D01-89CA-FAE7128A36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27CF80-9843-5ABB-3D27-5F458E8EFC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9B8A5C-62AF-387C-8BA5-AE7C138F1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3199792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83948-D867-4012-D0F0-C5EECA88C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14EC96-460C-FCE2-FD4D-882DDEE81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D6A4A5-99CA-760E-BD10-8355422C7E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76293A4-704A-B33B-D540-18F1D206A8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BCD27D-44DA-DB93-4A22-84B308EAA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8520319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DC4EA5-C044-48BB-70AD-12D2EAFE4E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B82EB3-6831-D2E7-4205-A00B7CCB2A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8F06B6-F551-24FE-3137-5200AE30B03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92DD926-0773-8993-F5C9-15861599E0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DE39BA-0950-21D1-1829-3B37EDBB2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DC0A34-4A85-47A7-1BEC-AFE9128CF7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3484948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87358-CC1C-B006-C2E8-88644952AA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B9AC32F-F8F2-22F7-2B66-07FDEF11AF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8B0B25-2922-AD1E-1E8D-A88E86597E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C759B62-3A49-CEDA-D8E7-16C1B8F5133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C69BFA0-D5E0-C6CD-032B-E673D21BC3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9711704-E3FC-B3C0-1D35-4AD07CED16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008ACFF-4859-4C13-2447-EB0AA40826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AB1C760-A496-7C49-230C-69C57426FB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7464455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EBE3EB-C49F-953D-2DA8-82D88E8A7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3BF3313-77A6-7B29-8727-A3CB339BA4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49013DC-5322-6F59-A600-C3E55EA81C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2B31FAB-76D7-65DA-8BF6-2A99959ACE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4061602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3705A3-AE8D-1406-E008-B76CA0038B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50C0063-C19C-976B-5A1D-8DBDEB910D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6D2C42-D598-2946-2C26-3539B65FC3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527692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8E4B4F-5553-A0CB-FE1D-DAEEC71F4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B517AF-2A05-C1A4-014D-60D3697954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C1667D-7F31-C8DC-DC2A-2E2E042F267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AB8E49A-FC19-B985-21D8-D9BD35808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BDA8921-E565-C0D1-DAEB-3C4205AB5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CFFA24-EC64-81D2-D686-BEF804A579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35516119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4ED249-B275-15D3-3FE3-65C50C6625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1E178C1-268C-5A68-07FF-C37F5B2B68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B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5319AFF-B319-95D7-8FE4-CD0A6B0784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677BC8-B006-0651-320E-880D09E55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E35C8D6-E3A5-1724-97C1-E46B0A4410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B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075774C-8D93-0E8B-F755-894B2C22F2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14793317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DDEA050-38C8-3F07-70AD-092048836F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B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1EFB3BD-5DF2-D5FD-CC91-975BE55C10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B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C2AD49-66DB-9AD0-9E76-C75C9ED0142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A6401-FB07-6D46-9A80-024210E88166}" type="datetimeFigureOut">
              <a:rPr lang="en-BG" smtClean="0"/>
              <a:t>5.06.23</a:t>
            </a:fld>
            <a:endParaRPr lang="en-B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2668BE-EED1-34DF-BBA0-99EE4389E3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B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498526-F148-7C42-7D14-3AB08AD8A7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66988E-F394-7B45-89EA-C998A858A904}" type="slidenum">
              <a:rPr lang="en-BG" smtClean="0"/>
              <a:t>‹#›</a:t>
            </a:fld>
            <a:endParaRPr lang="en-BG"/>
          </a:p>
        </p:txBody>
      </p:sp>
    </p:spTree>
    <p:extLst>
      <p:ext uri="{BB962C8B-B14F-4D97-AF65-F5344CB8AC3E}">
        <p14:creationId xmlns:p14="http://schemas.microsoft.com/office/powerpoint/2010/main" val="2936533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Влекачи — Википедија">
            <a:extLst>
              <a:ext uri="{FF2B5EF4-FFF2-40B4-BE49-F238E27FC236}">
                <a16:creationId xmlns:a16="http://schemas.microsoft.com/office/drawing/2014/main" id="{CC8EDE73-3DFF-1EDD-5EA9-B994030EDB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AC53F44B-C79E-2C76-0921-09D03BDA5C5F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bg-BG" dirty="0">
                <a:solidFill>
                  <a:schemeClr val="bg1"/>
                </a:solidFill>
              </a:rPr>
              <a:t>Николай Иванов 7.а клас</a:t>
            </a:r>
            <a:endParaRPr lang="en-BG" dirty="0">
              <a:solidFill>
                <a:schemeClr val="bg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7024094-E9F3-5347-6BF4-94464FAD94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2186" y="1122363"/>
            <a:ext cx="10045874" cy="2387600"/>
          </a:xfrm>
        </p:spPr>
        <p:txBody>
          <a:bodyPr>
            <a:normAutofit/>
          </a:bodyPr>
          <a:lstStyle/>
          <a:p>
            <a:r>
              <a:rPr lang="bg-BG" dirty="0">
                <a:solidFill>
                  <a:schemeClr val="bg1"/>
                </a:solidFill>
              </a:rPr>
              <a:t>Влечуги – характерни особености и многообразие</a:t>
            </a:r>
            <a:endParaRPr lang="en-B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77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695484-E7A5-CD00-0435-858B20997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766218"/>
            <a:ext cx="10515600" cy="1325563"/>
          </a:xfrm>
        </p:spPr>
        <p:txBody>
          <a:bodyPr/>
          <a:lstStyle/>
          <a:p>
            <a:r>
              <a:rPr lang="bg-BG"/>
              <a:t>БЛАГОДАРЯ ЗА ВНИМАНИЕТО!!!!</a:t>
            </a:r>
            <a:endParaRPr lang="bg-BG" dirty="0"/>
          </a:p>
        </p:txBody>
      </p:sp>
      <p:pic>
        <p:nvPicPr>
          <p:cNvPr id="6146" name="Picture 2" descr="Big Smile Emoticon With Thumbs Up Stock Illustration - Download Image Now -  Emoticon, Toothy Smile, Smiling - iStock">
            <a:extLst>
              <a:ext uri="{FF2B5EF4-FFF2-40B4-BE49-F238E27FC236}">
                <a16:creationId xmlns:a16="http://schemas.microsoft.com/office/drawing/2014/main" id="{F237E500-D459-E33B-EDF7-4E745BF8BD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2" y="4091781"/>
            <a:ext cx="1107411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Download Smiling Face Emoji Icon | Emoji Island">
            <a:extLst>
              <a:ext uri="{FF2B5EF4-FFF2-40B4-BE49-F238E27FC236}">
                <a16:creationId xmlns:a16="http://schemas.microsoft.com/office/drawing/2014/main" id="{28F70C23-E6C6-4949-1E92-582FDEC771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332" y="508793"/>
            <a:ext cx="11074118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90553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FD48BC7-DC40-47DE-87EE-9F4B6ECB9A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8" name="Freeform: Shape 17">
            <a:extLst>
              <a:ext uri="{FF2B5EF4-FFF2-40B4-BE49-F238E27FC236}">
                <a16:creationId xmlns:a16="http://schemas.microsoft.com/office/drawing/2014/main" id="{E502BBC7-2C76-46F3-BC24-5985BC13DB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14425" y="0"/>
            <a:ext cx="9963150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139700" sx="102000" sy="102000" algn="ctr" rotWithShape="0">
              <a:schemeClr val="bg1">
                <a:lumMod val="85000"/>
                <a:alpha val="38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0" name="Freeform: Shape 19">
            <a:extLst>
              <a:ext uri="{FF2B5EF4-FFF2-40B4-BE49-F238E27FC236}">
                <a16:creationId xmlns:a16="http://schemas.microsoft.com/office/drawing/2014/main" id="{C7F28D52-2A5F-4D23-81AE-7CB8B591C7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21664" y="0"/>
            <a:ext cx="9948672" cy="6858000"/>
          </a:xfrm>
          <a:custGeom>
            <a:avLst/>
            <a:gdLst>
              <a:gd name="connsiteX0" fmla="*/ 1595771 w 9963150"/>
              <a:gd name="connsiteY0" fmla="*/ 0 h 6858000"/>
              <a:gd name="connsiteX1" fmla="*/ 8367379 w 9963150"/>
              <a:gd name="connsiteY1" fmla="*/ 0 h 6858000"/>
              <a:gd name="connsiteX2" fmla="*/ 8504080 w 9963150"/>
              <a:gd name="connsiteY2" fmla="*/ 130333 h 6858000"/>
              <a:gd name="connsiteX3" fmla="*/ 9963150 w 9963150"/>
              <a:gd name="connsiteY3" fmla="*/ 3652838 h 6858000"/>
              <a:gd name="connsiteX4" fmla="*/ 8825600 w 9963150"/>
              <a:gd name="connsiteY4" fmla="*/ 6821583 h 6858000"/>
              <a:gd name="connsiteX5" fmla="*/ 8794055 w 9963150"/>
              <a:gd name="connsiteY5" fmla="*/ 6858000 h 6858000"/>
              <a:gd name="connsiteX6" fmla="*/ 1169096 w 9963150"/>
              <a:gd name="connsiteY6" fmla="*/ 6858000 h 6858000"/>
              <a:gd name="connsiteX7" fmla="*/ 1137550 w 9963150"/>
              <a:gd name="connsiteY7" fmla="*/ 6821583 h 6858000"/>
              <a:gd name="connsiteX8" fmla="*/ 0 w 9963150"/>
              <a:gd name="connsiteY8" fmla="*/ 3652838 h 6858000"/>
              <a:gd name="connsiteX9" fmla="*/ 1459070 w 9963150"/>
              <a:gd name="connsiteY9" fmla="*/ 13033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63150" h="6858000">
                <a:moveTo>
                  <a:pt x="1595771" y="0"/>
                </a:moveTo>
                <a:lnTo>
                  <a:pt x="8367379" y="0"/>
                </a:lnTo>
                <a:lnTo>
                  <a:pt x="8504080" y="130333"/>
                </a:lnTo>
                <a:cubicBezTo>
                  <a:pt x="9405568" y="1031820"/>
                  <a:pt x="9963150" y="2277214"/>
                  <a:pt x="9963150" y="3652838"/>
                </a:cubicBezTo>
                <a:cubicBezTo>
                  <a:pt x="9963150" y="4856509"/>
                  <a:pt x="9536251" y="5960473"/>
                  <a:pt x="8825600" y="6821583"/>
                </a:cubicBezTo>
                <a:lnTo>
                  <a:pt x="8794055" y="6858000"/>
                </a:lnTo>
                <a:lnTo>
                  <a:pt x="1169096" y="6858000"/>
                </a:lnTo>
                <a:lnTo>
                  <a:pt x="1137550" y="6821583"/>
                </a:lnTo>
                <a:cubicBezTo>
                  <a:pt x="426899" y="5960473"/>
                  <a:pt x="0" y="4856509"/>
                  <a:pt x="0" y="3652838"/>
                </a:cubicBezTo>
                <a:cubicBezTo>
                  <a:pt x="0" y="2277214"/>
                  <a:pt x="557582" y="1031820"/>
                  <a:pt x="1459070" y="130333"/>
                </a:cubicBez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EF4BC70-FEC2-5552-5DC1-36CD1EABA1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3" y="1999615"/>
            <a:ext cx="9144000" cy="276402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6700" kern="1200">
                <a:solidFill>
                  <a:schemeClr val="tx1"/>
                </a:solidFill>
                <a:latin typeface="+mj-lt"/>
                <a:ea typeface="+mj-ea"/>
                <a:cs typeface="+mj-cs"/>
              </a:rPr>
              <a:t>Характерни особености за влечугите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3629484E-3792-4B3D-89AD-7C8A1ED0E0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718560" y="5524786"/>
            <a:ext cx="4754880" cy="2743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0426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E95474-487A-AC78-BF98-DBC480BFC1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Вътрешно устройство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FE615F7-99E6-8C38-0CA7-32EC2A9B4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486275"/>
          </a:xfrm>
        </p:spPr>
        <p:txBody>
          <a:bodyPr>
            <a:normAutofit lnSpcReduction="10000"/>
          </a:bodyPr>
          <a:lstStyle/>
          <a:p>
            <a:r>
              <a:rPr lang="bg-BG" sz="2800" dirty="0"/>
              <a:t>Влечугите дишат с бели дробове. Те са сравнително добре развити</a:t>
            </a:r>
          </a:p>
          <a:p>
            <a:r>
              <a:rPr lang="bg-BG" sz="2800" dirty="0"/>
              <a:t>Главни органи на отделителната система са бъбреците.</a:t>
            </a:r>
          </a:p>
          <a:p>
            <a:r>
              <a:rPr lang="bg-BG" sz="2800" dirty="0"/>
              <a:t>Сърцето има две предсърдия и една камера, в която има частична преграда. Има два кръга на кръвообращение.</a:t>
            </a:r>
          </a:p>
          <a:p>
            <a:r>
              <a:rPr lang="bg-BG" sz="2800" dirty="0"/>
              <a:t>Телесната температура е непостоянна - зависи от температурата на средата.</a:t>
            </a:r>
          </a:p>
          <a:p>
            <a:r>
              <a:rPr lang="bg-BG" sz="2800" dirty="0"/>
              <a:t>Движението се осигурява от добре развити мускули, чрез които тялото се влачи и извива.</a:t>
            </a:r>
          </a:p>
          <a:p>
            <a:r>
              <a:rPr lang="bg-BG" sz="2800" dirty="0"/>
              <a:t>Влечугите са разделнополови животни. Те имат вътрешно оплождане.</a:t>
            </a:r>
          </a:p>
          <a:p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20074781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9BB1F-5788-BB6C-6152-4E53895901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Външно устройство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76B4B3-1C27-A9F6-1EB2-10A98B4A253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3600" dirty="0"/>
              <a:t>Тялото им се състои от глава, </a:t>
            </a:r>
            <a:r>
              <a:rPr lang="bg-BG" sz="3600" dirty="0" err="1"/>
              <a:t>туловиче</a:t>
            </a:r>
            <a:r>
              <a:rPr lang="bg-BG" sz="3600" dirty="0"/>
              <a:t> и две двойки </a:t>
            </a:r>
            <a:r>
              <a:rPr lang="bg-BG" sz="3600" dirty="0" err="1"/>
              <a:t>петопръстни</a:t>
            </a:r>
            <a:r>
              <a:rPr lang="bg-BG" sz="3600" dirty="0"/>
              <a:t> крайници. Те са разположени странично или липсват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3600" dirty="0"/>
              <a:t>Кожата им е покрита с люспи и </a:t>
            </a:r>
            <a:r>
              <a:rPr lang="bg-BG" sz="3600" dirty="0" err="1"/>
              <a:t>кератин</a:t>
            </a:r>
            <a:r>
              <a:rPr lang="bg-BG" sz="3600" dirty="0"/>
              <a:t>.</a:t>
            </a:r>
          </a:p>
          <a:p>
            <a:pPr marL="285750"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bg-BG" sz="3600" dirty="0"/>
              <a:t>Кожата им се сменя периодично. Този процес се нарича линеене.</a:t>
            </a:r>
          </a:p>
        </p:txBody>
      </p:sp>
    </p:spTree>
    <p:extLst>
      <p:ext uri="{BB962C8B-B14F-4D97-AF65-F5344CB8AC3E}">
        <p14:creationId xmlns:p14="http://schemas.microsoft.com/office/powerpoint/2010/main" val="220641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 descr="Влечуги като тотеми, снимки и уроци Влечугите ни учат">
            <a:extLst>
              <a:ext uri="{FF2B5EF4-FFF2-40B4-BE49-F238E27FC236}">
                <a16:creationId xmlns:a16="http://schemas.microsoft.com/office/drawing/2014/main" id="{DD401F67-75D0-19FD-D036-6F8DA13F7FF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0" b="14700"/>
          <a:stretch/>
        </p:blipFill>
        <p:spPr bwMode="auto">
          <a:xfrm>
            <a:off x="20" y="1"/>
            <a:ext cx="1219198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E69945DD-15E4-710F-4585-5EC4311723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1122362"/>
            <a:ext cx="9144000" cy="2900518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000">
                <a:solidFill>
                  <a:srgbClr val="FFFFFF"/>
                </a:solidFill>
              </a:rPr>
              <a:t>Многообразие на влечуги</a:t>
            </a:r>
          </a:p>
        </p:txBody>
      </p:sp>
    </p:spTree>
    <p:extLst>
      <p:ext uri="{BB962C8B-B14F-4D97-AF65-F5344CB8AC3E}">
        <p14:creationId xmlns:p14="http://schemas.microsoft.com/office/powerpoint/2010/main" val="37696911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>
            <a:extLst>
              <a:ext uri="{FF2B5EF4-FFF2-40B4-BE49-F238E27FC236}">
                <a16:creationId xmlns:a16="http://schemas.microsoft.com/office/drawing/2014/main" id="{EC1764B0-3348-0160-D3FA-A6131EE3FF32}"/>
              </a:ext>
            </a:extLst>
          </p:cNvPr>
          <p:cNvSpPr/>
          <p:nvPr/>
        </p:nvSpPr>
        <p:spPr>
          <a:xfrm>
            <a:off x="2931090" y="626301"/>
            <a:ext cx="5799551" cy="1315233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>
              <a:solidFill>
                <a:sysClr val="windowText" lastClr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1694FBC-3099-EC68-12B2-1B4D141674D7}"/>
              </a:ext>
            </a:extLst>
          </p:cNvPr>
          <p:cNvSpPr txBox="1"/>
          <p:nvPr/>
        </p:nvSpPr>
        <p:spPr>
          <a:xfrm>
            <a:off x="4144026" y="929974"/>
            <a:ext cx="33736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4000" dirty="0">
                <a:solidFill>
                  <a:schemeClr val="bg1"/>
                </a:solidFill>
              </a:rPr>
              <a:t>КЛАС ВЛЕЧУГИ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909279FF-E100-6FB4-CFDB-A96982FAB6CB}"/>
              </a:ext>
            </a:extLst>
          </p:cNvPr>
          <p:cNvCxnSpPr>
            <a:cxnSpLocks/>
          </p:cNvCxnSpPr>
          <p:nvPr/>
        </p:nvCxnSpPr>
        <p:spPr>
          <a:xfrm>
            <a:off x="3870542" y="1941534"/>
            <a:ext cx="0" cy="1487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5370A4B-8051-3582-F9EC-D9428FC3A5B5}"/>
              </a:ext>
            </a:extLst>
          </p:cNvPr>
          <p:cNvCxnSpPr/>
          <p:nvPr/>
        </p:nvCxnSpPr>
        <p:spPr>
          <a:xfrm flipH="1">
            <a:off x="2154477" y="3429000"/>
            <a:ext cx="171606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E43001F7-1CDE-50EF-7D85-5E65D23C0BBB}"/>
              </a:ext>
            </a:extLst>
          </p:cNvPr>
          <p:cNvCxnSpPr/>
          <p:nvPr/>
        </p:nvCxnSpPr>
        <p:spPr>
          <a:xfrm>
            <a:off x="2154477" y="3429000"/>
            <a:ext cx="0" cy="98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D98B917-AA0B-4D30-5C94-DBE1465FB4E0}"/>
              </a:ext>
            </a:extLst>
          </p:cNvPr>
          <p:cNvSpPr/>
          <p:nvPr/>
        </p:nvSpPr>
        <p:spPr>
          <a:xfrm>
            <a:off x="789140" y="4409162"/>
            <a:ext cx="2655509" cy="12150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546CE22-777A-89AB-8D6D-C6FD52AFD553}"/>
              </a:ext>
            </a:extLst>
          </p:cNvPr>
          <p:cNvCxnSpPr>
            <a:stCxn id="4" idx="2"/>
          </p:cNvCxnSpPr>
          <p:nvPr/>
        </p:nvCxnSpPr>
        <p:spPr>
          <a:xfrm flipH="1">
            <a:off x="5830864" y="1941534"/>
            <a:ext cx="2" cy="24676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8DA708EE-0AC4-CF97-96AF-BF76BFDFE7AE}"/>
              </a:ext>
            </a:extLst>
          </p:cNvPr>
          <p:cNvSpPr/>
          <p:nvPr/>
        </p:nvSpPr>
        <p:spPr>
          <a:xfrm>
            <a:off x="4503109" y="4409162"/>
            <a:ext cx="2655509" cy="12150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586A4EF-1B53-91A4-FFB1-AD0249D25C9B}"/>
              </a:ext>
            </a:extLst>
          </p:cNvPr>
          <p:cNvCxnSpPr/>
          <p:nvPr/>
        </p:nvCxnSpPr>
        <p:spPr>
          <a:xfrm>
            <a:off x="7816241" y="1941534"/>
            <a:ext cx="0" cy="148746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BFEA76A-C001-990C-3647-5B5C1C67BEDA}"/>
              </a:ext>
            </a:extLst>
          </p:cNvPr>
          <p:cNvCxnSpPr/>
          <p:nvPr/>
        </p:nvCxnSpPr>
        <p:spPr>
          <a:xfrm>
            <a:off x="7816241" y="3429000"/>
            <a:ext cx="166596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AC83676-B5AA-2AAE-4B17-2B4E10177797}"/>
              </a:ext>
            </a:extLst>
          </p:cNvPr>
          <p:cNvCxnSpPr/>
          <p:nvPr/>
        </p:nvCxnSpPr>
        <p:spPr>
          <a:xfrm>
            <a:off x="9482203" y="3429000"/>
            <a:ext cx="0" cy="98016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ounded Rectangle 23">
            <a:extLst>
              <a:ext uri="{FF2B5EF4-FFF2-40B4-BE49-F238E27FC236}">
                <a16:creationId xmlns:a16="http://schemas.microsoft.com/office/drawing/2014/main" id="{58972D79-4A8A-B00F-DBF8-B302169CBE0F}"/>
              </a:ext>
            </a:extLst>
          </p:cNvPr>
          <p:cNvSpPr/>
          <p:nvPr/>
        </p:nvSpPr>
        <p:spPr>
          <a:xfrm>
            <a:off x="8154448" y="4409162"/>
            <a:ext cx="2655509" cy="1215024"/>
          </a:xfrm>
          <a:prstGeom prst="round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bg-BG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CEC054E-7710-E7DE-CFC7-1B046492FDB7}"/>
              </a:ext>
            </a:extLst>
          </p:cNvPr>
          <p:cNvSpPr txBox="1"/>
          <p:nvPr/>
        </p:nvSpPr>
        <p:spPr>
          <a:xfrm>
            <a:off x="1149260" y="4539619"/>
            <a:ext cx="27933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Разред Костенурки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0EDB0B9-8974-E8E1-D874-2189688534C5}"/>
              </a:ext>
            </a:extLst>
          </p:cNvPr>
          <p:cNvSpPr txBox="1"/>
          <p:nvPr/>
        </p:nvSpPr>
        <p:spPr>
          <a:xfrm>
            <a:off x="4844185" y="4539620"/>
            <a:ext cx="250363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Разред Крокодили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C6946214-E702-CB9B-707E-D735D4C96FB8}"/>
              </a:ext>
            </a:extLst>
          </p:cNvPr>
          <p:cNvSpPr txBox="1"/>
          <p:nvPr/>
        </p:nvSpPr>
        <p:spPr>
          <a:xfrm>
            <a:off x="8730641" y="4553045"/>
            <a:ext cx="260410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800" dirty="0">
                <a:solidFill>
                  <a:schemeClr val="bg1"/>
                </a:solidFill>
              </a:rPr>
              <a:t>Разред Люспести</a:t>
            </a:r>
          </a:p>
        </p:txBody>
      </p:sp>
    </p:spTree>
    <p:extLst>
      <p:ext uri="{BB962C8B-B14F-4D97-AF65-F5344CB8AC3E}">
        <p14:creationId xmlns:p14="http://schemas.microsoft.com/office/powerpoint/2010/main" val="20030583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3" name="Rectangle 3078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BA839F-04BB-4C45-BF54-9146E203B2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bg-BG" sz="5400" dirty="0"/>
              <a:t>Разред Костенурки</a:t>
            </a:r>
          </a:p>
        </p:txBody>
      </p:sp>
      <p:sp>
        <p:nvSpPr>
          <p:cNvPr id="3084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5342A0-4867-E5B4-8D9F-9D4E08E00E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1911494"/>
            <a:ext cx="6713552" cy="454978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sz="2000" dirty="0"/>
              <a:t>Костенурките са едни от най-старите животни на планетата, съществуващи още от ерата на динозаврите. Те имат характерна коруба. Това са най-примитивните сред всички съществуващи влечуги, стоящи близо до общия предшественик. Разпространени са навсякъде с изключение на Антарктика. Има изцяло сухоземни видове, обитаващи дори пустинни области, както и водни представители, срещащи се в солени или сладки води. Размерите варират от 11,5 </a:t>
            </a:r>
            <a:r>
              <a:rPr lang="en-GB" sz="2000" dirty="0"/>
              <a:t>cm </a:t>
            </a:r>
            <a:r>
              <a:rPr lang="bg-BG" sz="2000" dirty="0"/>
              <a:t>до 3m</a:t>
            </a:r>
            <a:r>
              <a:rPr lang="en-GB" sz="2000" dirty="0"/>
              <a:t>, </a:t>
            </a:r>
            <a:r>
              <a:rPr lang="bg-BG" sz="2000" dirty="0"/>
              <a:t>съответно с тегло от няколко десетки грама до 9</a:t>
            </a:r>
            <a:r>
              <a:rPr lang="en-US" sz="2000" dirty="0"/>
              <a:t>0</a:t>
            </a:r>
            <a:r>
              <a:rPr lang="bg-BG" sz="2000" dirty="0"/>
              <a:t>0 </a:t>
            </a:r>
            <a:r>
              <a:rPr lang="en-GB" sz="2000" dirty="0"/>
              <a:t>kg.</a:t>
            </a:r>
            <a:r>
              <a:rPr lang="bg-BG" sz="2000" dirty="0"/>
              <a:t> Могат да живеят над сто години. Съществуват хищни, всеядни и растителноядни видове. Те нямат зъби. Имат слаб слух, но добри обоняние и зрение. Снасят яйца. Които заравят в земята, а от температурата на околната среда зависи полът на малките. При ниски температури се излюпват мъжки индивиди, а при по-високи – на женски.</a:t>
            </a:r>
            <a:endParaRPr lang="en-GB" sz="2000" dirty="0"/>
          </a:p>
          <a:p>
            <a:pPr marL="0" indent="0">
              <a:buNone/>
            </a:pPr>
            <a:endParaRPr lang="bg-BG" sz="1900" dirty="0"/>
          </a:p>
        </p:txBody>
      </p:sp>
      <p:pic>
        <p:nvPicPr>
          <p:cNvPr id="3074" name="Picture 2" descr="Власти разследват за лов и убийство на четири гигантски костенурки">
            <a:extLst>
              <a:ext uri="{FF2B5EF4-FFF2-40B4-BE49-F238E27FC236}">
                <a16:creationId xmlns:a16="http://schemas.microsoft.com/office/drawing/2014/main" id="{5C3248F5-7EF7-7C92-1617-D713275ECB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45" r="13176" b="-3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67830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F66B601-FE4E-811D-1AAE-31FED08551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bg-BG" sz="5400"/>
              <a:t>Разред Крокодили</a:t>
            </a:r>
          </a:p>
        </p:txBody>
      </p:sp>
      <p:sp>
        <p:nvSpPr>
          <p:cNvPr id="4105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929B7A-7F19-5264-ED85-1E51A45109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bg-BG" sz="2200" dirty="0"/>
              <a:t>Крокодилите живеят в сладки или слабо солени води. На сушата излизат за почивка, снасяне на яйца, а понякога - за лов на сухоземни животни. Гърбът им е покрит с броня от костни плочки, а другите части на тялото са защитени с дебели рогови люспи. Крокодилите са хищници – хранят се с риба, птици и бозайници. Плячката разкъсват с острите си еднообразни зъби, които непрекъснато растат и така се възстановяват изхабените им части. Полът на новоизлюпените малки се определя от температурата на околната среда. Достигат до над 7 метра дължина и тегло от над 1 тон. В България не се срещат крокодили.</a:t>
            </a:r>
          </a:p>
          <a:p>
            <a:pPr marL="0" indent="0">
              <a:buNone/>
            </a:pPr>
            <a:endParaRPr lang="bg-BG" sz="2200" dirty="0"/>
          </a:p>
        </p:txBody>
      </p:sp>
      <p:pic>
        <p:nvPicPr>
          <p:cNvPr id="4098" name="Picture 2" descr="Крокодил уби фермер близо до ритуално съоръжение за мъртви">
            <a:extLst>
              <a:ext uri="{FF2B5EF4-FFF2-40B4-BE49-F238E27FC236}">
                <a16:creationId xmlns:a16="http://schemas.microsoft.com/office/drawing/2014/main" id="{F5E13860-6B72-7EFF-9E10-FD3E171771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69" r="3177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0600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0" name="Rectangle 5133">
            <a:extLst>
              <a:ext uri="{FF2B5EF4-FFF2-40B4-BE49-F238E27FC236}">
                <a16:creationId xmlns:a16="http://schemas.microsoft.com/office/drawing/2014/main" id="{45D37F4E-DDB4-456B-97E0-9937730A039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5837002-6454-37E7-9344-5AB4D4098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2493" y="238539"/>
            <a:ext cx="11018520" cy="1434415"/>
          </a:xfrm>
        </p:spPr>
        <p:txBody>
          <a:bodyPr anchor="b">
            <a:normAutofit/>
          </a:bodyPr>
          <a:lstStyle/>
          <a:p>
            <a:r>
              <a:rPr lang="bg-BG" sz="5400"/>
              <a:t>Разред Люспести</a:t>
            </a:r>
          </a:p>
        </p:txBody>
      </p:sp>
      <p:sp>
        <p:nvSpPr>
          <p:cNvPr id="5141" name="sketchy line">
            <a:extLst>
              <a:ext uri="{FF2B5EF4-FFF2-40B4-BE49-F238E27FC236}">
                <a16:creationId xmlns:a16="http://schemas.microsoft.com/office/drawing/2014/main" id="{B2DD41CD-8F47-4F56-AD12-4E2FF76969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2493" y="1681544"/>
            <a:ext cx="10972800" cy="18288"/>
          </a:xfrm>
          <a:custGeom>
            <a:avLst/>
            <a:gdLst>
              <a:gd name="connsiteX0" fmla="*/ 0 w 10972800"/>
              <a:gd name="connsiteY0" fmla="*/ 0 h 18288"/>
              <a:gd name="connsiteX1" fmla="*/ 356616 w 10972800"/>
              <a:gd name="connsiteY1" fmla="*/ 0 h 18288"/>
              <a:gd name="connsiteX2" fmla="*/ 1042416 w 10972800"/>
              <a:gd name="connsiteY2" fmla="*/ 0 h 18288"/>
              <a:gd name="connsiteX3" fmla="*/ 1947672 w 10972800"/>
              <a:gd name="connsiteY3" fmla="*/ 0 h 18288"/>
              <a:gd name="connsiteX4" fmla="*/ 2633472 w 10972800"/>
              <a:gd name="connsiteY4" fmla="*/ 0 h 18288"/>
              <a:gd name="connsiteX5" fmla="*/ 2990088 w 10972800"/>
              <a:gd name="connsiteY5" fmla="*/ 0 h 18288"/>
              <a:gd name="connsiteX6" fmla="*/ 3456432 w 10972800"/>
              <a:gd name="connsiteY6" fmla="*/ 0 h 18288"/>
              <a:gd name="connsiteX7" fmla="*/ 4361688 w 10972800"/>
              <a:gd name="connsiteY7" fmla="*/ 0 h 18288"/>
              <a:gd name="connsiteX8" fmla="*/ 5266944 w 10972800"/>
              <a:gd name="connsiteY8" fmla="*/ 0 h 18288"/>
              <a:gd name="connsiteX9" fmla="*/ 6172200 w 10972800"/>
              <a:gd name="connsiteY9" fmla="*/ 0 h 18288"/>
              <a:gd name="connsiteX10" fmla="*/ 6528816 w 10972800"/>
              <a:gd name="connsiteY10" fmla="*/ 0 h 18288"/>
              <a:gd name="connsiteX11" fmla="*/ 7214616 w 10972800"/>
              <a:gd name="connsiteY11" fmla="*/ 0 h 18288"/>
              <a:gd name="connsiteX12" fmla="*/ 7790688 w 10972800"/>
              <a:gd name="connsiteY12" fmla="*/ 0 h 18288"/>
              <a:gd name="connsiteX13" fmla="*/ 8147304 w 10972800"/>
              <a:gd name="connsiteY13" fmla="*/ 0 h 18288"/>
              <a:gd name="connsiteX14" fmla="*/ 9052560 w 10972800"/>
              <a:gd name="connsiteY14" fmla="*/ 0 h 18288"/>
              <a:gd name="connsiteX15" fmla="*/ 9409176 w 10972800"/>
              <a:gd name="connsiteY15" fmla="*/ 0 h 18288"/>
              <a:gd name="connsiteX16" fmla="*/ 9765792 w 10972800"/>
              <a:gd name="connsiteY16" fmla="*/ 0 h 18288"/>
              <a:gd name="connsiteX17" fmla="*/ 10341864 w 10972800"/>
              <a:gd name="connsiteY17" fmla="*/ 0 h 18288"/>
              <a:gd name="connsiteX18" fmla="*/ 10972800 w 10972800"/>
              <a:gd name="connsiteY18" fmla="*/ 0 h 18288"/>
              <a:gd name="connsiteX19" fmla="*/ 10972800 w 10972800"/>
              <a:gd name="connsiteY19" fmla="*/ 18288 h 18288"/>
              <a:gd name="connsiteX20" fmla="*/ 10177272 w 10972800"/>
              <a:gd name="connsiteY20" fmla="*/ 18288 h 18288"/>
              <a:gd name="connsiteX21" fmla="*/ 9820656 w 10972800"/>
              <a:gd name="connsiteY21" fmla="*/ 18288 h 18288"/>
              <a:gd name="connsiteX22" fmla="*/ 9464040 w 10972800"/>
              <a:gd name="connsiteY22" fmla="*/ 18288 h 18288"/>
              <a:gd name="connsiteX23" fmla="*/ 8778240 w 10972800"/>
              <a:gd name="connsiteY23" fmla="*/ 18288 h 18288"/>
              <a:gd name="connsiteX24" fmla="*/ 8421624 w 10972800"/>
              <a:gd name="connsiteY24" fmla="*/ 18288 h 18288"/>
              <a:gd name="connsiteX25" fmla="*/ 7735824 w 10972800"/>
              <a:gd name="connsiteY25" fmla="*/ 18288 h 18288"/>
              <a:gd name="connsiteX26" fmla="*/ 6940296 w 10972800"/>
              <a:gd name="connsiteY26" fmla="*/ 18288 h 18288"/>
              <a:gd name="connsiteX27" fmla="*/ 6254496 w 10972800"/>
              <a:gd name="connsiteY27" fmla="*/ 18288 h 18288"/>
              <a:gd name="connsiteX28" fmla="*/ 5458968 w 10972800"/>
              <a:gd name="connsiteY28" fmla="*/ 18288 h 18288"/>
              <a:gd name="connsiteX29" fmla="*/ 4663440 w 10972800"/>
              <a:gd name="connsiteY29" fmla="*/ 18288 h 18288"/>
              <a:gd name="connsiteX30" fmla="*/ 4306824 w 10972800"/>
              <a:gd name="connsiteY30" fmla="*/ 18288 h 18288"/>
              <a:gd name="connsiteX31" fmla="*/ 3840480 w 10972800"/>
              <a:gd name="connsiteY31" fmla="*/ 18288 h 18288"/>
              <a:gd name="connsiteX32" fmla="*/ 3264408 w 10972800"/>
              <a:gd name="connsiteY32" fmla="*/ 18288 h 18288"/>
              <a:gd name="connsiteX33" fmla="*/ 2578608 w 10972800"/>
              <a:gd name="connsiteY33" fmla="*/ 18288 h 18288"/>
              <a:gd name="connsiteX34" fmla="*/ 1673352 w 10972800"/>
              <a:gd name="connsiteY34" fmla="*/ 18288 h 18288"/>
              <a:gd name="connsiteX35" fmla="*/ 877824 w 10972800"/>
              <a:gd name="connsiteY35" fmla="*/ 18288 h 18288"/>
              <a:gd name="connsiteX36" fmla="*/ 0 w 10972800"/>
              <a:gd name="connsiteY36" fmla="*/ 18288 h 18288"/>
              <a:gd name="connsiteX37" fmla="*/ 0 w 10972800"/>
              <a:gd name="connsiteY37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10972800" h="18288" fill="none" extrusionOk="0">
                <a:moveTo>
                  <a:pt x="0" y="0"/>
                </a:moveTo>
                <a:cubicBezTo>
                  <a:pt x="165916" y="-1866"/>
                  <a:pt x="188720" y="13756"/>
                  <a:pt x="356616" y="0"/>
                </a:cubicBezTo>
                <a:cubicBezTo>
                  <a:pt x="524512" y="-13756"/>
                  <a:pt x="734781" y="8922"/>
                  <a:pt x="1042416" y="0"/>
                </a:cubicBezTo>
                <a:cubicBezTo>
                  <a:pt x="1350051" y="-8922"/>
                  <a:pt x="1595982" y="-26315"/>
                  <a:pt x="1947672" y="0"/>
                </a:cubicBezTo>
                <a:cubicBezTo>
                  <a:pt x="2299362" y="26315"/>
                  <a:pt x="2292691" y="-19526"/>
                  <a:pt x="2633472" y="0"/>
                </a:cubicBezTo>
                <a:cubicBezTo>
                  <a:pt x="2974253" y="19526"/>
                  <a:pt x="2857309" y="10773"/>
                  <a:pt x="2990088" y="0"/>
                </a:cubicBezTo>
                <a:cubicBezTo>
                  <a:pt x="3122867" y="-10773"/>
                  <a:pt x="3359343" y="7194"/>
                  <a:pt x="3456432" y="0"/>
                </a:cubicBezTo>
                <a:cubicBezTo>
                  <a:pt x="3553521" y="-7194"/>
                  <a:pt x="4136258" y="5108"/>
                  <a:pt x="4361688" y="0"/>
                </a:cubicBezTo>
                <a:cubicBezTo>
                  <a:pt x="4587118" y="-5108"/>
                  <a:pt x="4992424" y="-42958"/>
                  <a:pt x="5266944" y="0"/>
                </a:cubicBezTo>
                <a:cubicBezTo>
                  <a:pt x="5541464" y="42958"/>
                  <a:pt x="5882966" y="-3430"/>
                  <a:pt x="6172200" y="0"/>
                </a:cubicBezTo>
                <a:cubicBezTo>
                  <a:pt x="6461434" y="3430"/>
                  <a:pt x="6432127" y="6688"/>
                  <a:pt x="6528816" y="0"/>
                </a:cubicBezTo>
                <a:cubicBezTo>
                  <a:pt x="6625505" y="-6688"/>
                  <a:pt x="6916805" y="-436"/>
                  <a:pt x="7214616" y="0"/>
                </a:cubicBezTo>
                <a:cubicBezTo>
                  <a:pt x="7512427" y="436"/>
                  <a:pt x="7626159" y="-6909"/>
                  <a:pt x="7790688" y="0"/>
                </a:cubicBezTo>
                <a:cubicBezTo>
                  <a:pt x="7955217" y="6909"/>
                  <a:pt x="8048891" y="15307"/>
                  <a:pt x="8147304" y="0"/>
                </a:cubicBezTo>
                <a:cubicBezTo>
                  <a:pt x="8245717" y="-15307"/>
                  <a:pt x="8645618" y="-11734"/>
                  <a:pt x="9052560" y="0"/>
                </a:cubicBezTo>
                <a:cubicBezTo>
                  <a:pt x="9459502" y="11734"/>
                  <a:pt x="9320584" y="8388"/>
                  <a:pt x="9409176" y="0"/>
                </a:cubicBezTo>
                <a:cubicBezTo>
                  <a:pt x="9497768" y="-8388"/>
                  <a:pt x="9644192" y="8379"/>
                  <a:pt x="9765792" y="0"/>
                </a:cubicBezTo>
                <a:cubicBezTo>
                  <a:pt x="9887392" y="-8379"/>
                  <a:pt x="10105220" y="-12663"/>
                  <a:pt x="10341864" y="0"/>
                </a:cubicBezTo>
                <a:cubicBezTo>
                  <a:pt x="10578508" y="12663"/>
                  <a:pt x="10773103" y="-5786"/>
                  <a:pt x="10972800" y="0"/>
                </a:cubicBezTo>
                <a:cubicBezTo>
                  <a:pt x="10972146" y="8818"/>
                  <a:pt x="10972240" y="13823"/>
                  <a:pt x="10972800" y="18288"/>
                </a:cubicBezTo>
                <a:cubicBezTo>
                  <a:pt x="10588778" y="31598"/>
                  <a:pt x="10543381" y="-12698"/>
                  <a:pt x="10177272" y="18288"/>
                </a:cubicBezTo>
                <a:cubicBezTo>
                  <a:pt x="9811163" y="49274"/>
                  <a:pt x="9996817" y="25662"/>
                  <a:pt x="9820656" y="18288"/>
                </a:cubicBezTo>
                <a:cubicBezTo>
                  <a:pt x="9644495" y="10914"/>
                  <a:pt x="9607007" y="31631"/>
                  <a:pt x="9464040" y="18288"/>
                </a:cubicBezTo>
                <a:cubicBezTo>
                  <a:pt x="9321073" y="4945"/>
                  <a:pt x="9114189" y="28940"/>
                  <a:pt x="8778240" y="18288"/>
                </a:cubicBezTo>
                <a:cubicBezTo>
                  <a:pt x="8442291" y="7636"/>
                  <a:pt x="8594763" y="987"/>
                  <a:pt x="8421624" y="18288"/>
                </a:cubicBezTo>
                <a:cubicBezTo>
                  <a:pt x="8248485" y="35589"/>
                  <a:pt x="7929515" y="37573"/>
                  <a:pt x="7735824" y="18288"/>
                </a:cubicBezTo>
                <a:cubicBezTo>
                  <a:pt x="7542133" y="-997"/>
                  <a:pt x="7252504" y="33858"/>
                  <a:pt x="6940296" y="18288"/>
                </a:cubicBezTo>
                <a:cubicBezTo>
                  <a:pt x="6628088" y="2718"/>
                  <a:pt x="6528503" y="48389"/>
                  <a:pt x="6254496" y="18288"/>
                </a:cubicBezTo>
                <a:cubicBezTo>
                  <a:pt x="5980489" y="-11813"/>
                  <a:pt x="5695784" y="-3740"/>
                  <a:pt x="5458968" y="18288"/>
                </a:cubicBezTo>
                <a:cubicBezTo>
                  <a:pt x="5222152" y="40316"/>
                  <a:pt x="5010751" y="19095"/>
                  <a:pt x="4663440" y="18288"/>
                </a:cubicBezTo>
                <a:cubicBezTo>
                  <a:pt x="4316129" y="17481"/>
                  <a:pt x="4425552" y="1606"/>
                  <a:pt x="4306824" y="18288"/>
                </a:cubicBezTo>
                <a:cubicBezTo>
                  <a:pt x="4188096" y="34970"/>
                  <a:pt x="3941535" y="7481"/>
                  <a:pt x="3840480" y="18288"/>
                </a:cubicBezTo>
                <a:cubicBezTo>
                  <a:pt x="3739425" y="29095"/>
                  <a:pt x="3402388" y="17641"/>
                  <a:pt x="3264408" y="18288"/>
                </a:cubicBezTo>
                <a:cubicBezTo>
                  <a:pt x="3126428" y="18935"/>
                  <a:pt x="2776779" y="9983"/>
                  <a:pt x="2578608" y="18288"/>
                </a:cubicBezTo>
                <a:cubicBezTo>
                  <a:pt x="2380437" y="26593"/>
                  <a:pt x="1909468" y="25818"/>
                  <a:pt x="1673352" y="18288"/>
                </a:cubicBezTo>
                <a:cubicBezTo>
                  <a:pt x="1437236" y="10758"/>
                  <a:pt x="1131180" y="49884"/>
                  <a:pt x="877824" y="18288"/>
                </a:cubicBezTo>
                <a:cubicBezTo>
                  <a:pt x="624468" y="-13308"/>
                  <a:pt x="206753" y="2195"/>
                  <a:pt x="0" y="18288"/>
                </a:cubicBezTo>
                <a:cubicBezTo>
                  <a:pt x="313" y="10654"/>
                  <a:pt x="-263" y="4056"/>
                  <a:pt x="0" y="0"/>
                </a:cubicBezTo>
                <a:close/>
              </a:path>
              <a:path w="10972800" h="18288" stroke="0" extrusionOk="0">
                <a:moveTo>
                  <a:pt x="0" y="0"/>
                </a:moveTo>
                <a:cubicBezTo>
                  <a:pt x="164017" y="-17675"/>
                  <a:pt x="309425" y="9913"/>
                  <a:pt x="466344" y="0"/>
                </a:cubicBezTo>
                <a:cubicBezTo>
                  <a:pt x="623263" y="-9913"/>
                  <a:pt x="659300" y="-14524"/>
                  <a:pt x="822960" y="0"/>
                </a:cubicBezTo>
                <a:cubicBezTo>
                  <a:pt x="986620" y="14524"/>
                  <a:pt x="1105222" y="-16481"/>
                  <a:pt x="1289304" y="0"/>
                </a:cubicBezTo>
                <a:cubicBezTo>
                  <a:pt x="1473386" y="16481"/>
                  <a:pt x="1693223" y="26161"/>
                  <a:pt x="1975104" y="0"/>
                </a:cubicBezTo>
                <a:cubicBezTo>
                  <a:pt x="2256985" y="-26161"/>
                  <a:pt x="2435781" y="23061"/>
                  <a:pt x="2770632" y="0"/>
                </a:cubicBezTo>
                <a:cubicBezTo>
                  <a:pt x="3105483" y="-23061"/>
                  <a:pt x="3247479" y="-44011"/>
                  <a:pt x="3675888" y="0"/>
                </a:cubicBezTo>
                <a:cubicBezTo>
                  <a:pt x="4104297" y="44011"/>
                  <a:pt x="4280918" y="4017"/>
                  <a:pt x="4581144" y="0"/>
                </a:cubicBezTo>
                <a:cubicBezTo>
                  <a:pt x="4881370" y="-4017"/>
                  <a:pt x="5021699" y="-11889"/>
                  <a:pt x="5157216" y="0"/>
                </a:cubicBezTo>
                <a:cubicBezTo>
                  <a:pt x="5292733" y="11889"/>
                  <a:pt x="5603398" y="-17698"/>
                  <a:pt x="5952744" y="0"/>
                </a:cubicBezTo>
                <a:cubicBezTo>
                  <a:pt x="6302090" y="17698"/>
                  <a:pt x="6353093" y="-11909"/>
                  <a:pt x="6638544" y="0"/>
                </a:cubicBezTo>
                <a:cubicBezTo>
                  <a:pt x="6923995" y="11909"/>
                  <a:pt x="7053404" y="21630"/>
                  <a:pt x="7214616" y="0"/>
                </a:cubicBezTo>
                <a:cubicBezTo>
                  <a:pt x="7375828" y="-21630"/>
                  <a:pt x="7837963" y="3886"/>
                  <a:pt x="8010144" y="0"/>
                </a:cubicBezTo>
                <a:cubicBezTo>
                  <a:pt x="8182325" y="-3886"/>
                  <a:pt x="8224183" y="16009"/>
                  <a:pt x="8366760" y="0"/>
                </a:cubicBezTo>
                <a:cubicBezTo>
                  <a:pt x="8509337" y="-16009"/>
                  <a:pt x="8687920" y="-5720"/>
                  <a:pt x="8942832" y="0"/>
                </a:cubicBezTo>
                <a:cubicBezTo>
                  <a:pt x="9197744" y="5720"/>
                  <a:pt x="9368437" y="20479"/>
                  <a:pt x="9628632" y="0"/>
                </a:cubicBezTo>
                <a:cubicBezTo>
                  <a:pt x="9888827" y="-20479"/>
                  <a:pt x="10560858" y="-20746"/>
                  <a:pt x="10972800" y="0"/>
                </a:cubicBezTo>
                <a:cubicBezTo>
                  <a:pt x="10972186" y="5722"/>
                  <a:pt x="10972980" y="12495"/>
                  <a:pt x="10972800" y="18288"/>
                </a:cubicBezTo>
                <a:cubicBezTo>
                  <a:pt x="10786146" y="12536"/>
                  <a:pt x="10623717" y="14033"/>
                  <a:pt x="10506456" y="18288"/>
                </a:cubicBezTo>
                <a:cubicBezTo>
                  <a:pt x="10389195" y="22543"/>
                  <a:pt x="10296178" y="20107"/>
                  <a:pt x="10149840" y="18288"/>
                </a:cubicBezTo>
                <a:cubicBezTo>
                  <a:pt x="10003502" y="16469"/>
                  <a:pt x="9767530" y="28891"/>
                  <a:pt x="9464040" y="18288"/>
                </a:cubicBezTo>
                <a:cubicBezTo>
                  <a:pt x="9160550" y="7685"/>
                  <a:pt x="9229050" y="2659"/>
                  <a:pt x="8997696" y="18288"/>
                </a:cubicBezTo>
                <a:cubicBezTo>
                  <a:pt x="8766342" y="33917"/>
                  <a:pt x="8340136" y="34864"/>
                  <a:pt x="8092440" y="18288"/>
                </a:cubicBezTo>
                <a:cubicBezTo>
                  <a:pt x="7844744" y="1712"/>
                  <a:pt x="7863720" y="27405"/>
                  <a:pt x="7735824" y="18288"/>
                </a:cubicBezTo>
                <a:cubicBezTo>
                  <a:pt x="7607928" y="9171"/>
                  <a:pt x="7323619" y="461"/>
                  <a:pt x="7050024" y="18288"/>
                </a:cubicBezTo>
                <a:cubicBezTo>
                  <a:pt x="6776429" y="36115"/>
                  <a:pt x="6787899" y="28206"/>
                  <a:pt x="6693408" y="18288"/>
                </a:cubicBezTo>
                <a:cubicBezTo>
                  <a:pt x="6598917" y="8370"/>
                  <a:pt x="6395231" y="19114"/>
                  <a:pt x="6227064" y="18288"/>
                </a:cubicBezTo>
                <a:cubicBezTo>
                  <a:pt x="6058897" y="17462"/>
                  <a:pt x="5618582" y="1091"/>
                  <a:pt x="5431536" y="18288"/>
                </a:cubicBezTo>
                <a:cubicBezTo>
                  <a:pt x="5244490" y="35485"/>
                  <a:pt x="4729797" y="-9650"/>
                  <a:pt x="4526280" y="18288"/>
                </a:cubicBezTo>
                <a:cubicBezTo>
                  <a:pt x="4322763" y="46226"/>
                  <a:pt x="4216797" y="756"/>
                  <a:pt x="4059936" y="18288"/>
                </a:cubicBezTo>
                <a:cubicBezTo>
                  <a:pt x="3903075" y="35820"/>
                  <a:pt x="3537912" y="42098"/>
                  <a:pt x="3374136" y="18288"/>
                </a:cubicBezTo>
                <a:cubicBezTo>
                  <a:pt x="3210360" y="-5522"/>
                  <a:pt x="3126842" y="39135"/>
                  <a:pt x="2907792" y="18288"/>
                </a:cubicBezTo>
                <a:cubicBezTo>
                  <a:pt x="2688742" y="-2559"/>
                  <a:pt x="2490436" y="34100"/>
                  <a:pt x="2112264" y="18288"/>
                </a:cubicBezTo>
                <a:cubicBezTo>
                  <a:pt x="1734092" y="2476"/>
                  <a:pt x="1744622" y="-7274"/>
                  <a:pt x="1536192" y="18288"/>
                </a:cubicBezTo>
                <a:cubicBezTo>
                  <a:pt x="1327762" y="43850"/>
                  <a:pt x="1189025" y="6435"/>
                  <a:pt x="1069848" y="18288"/>
                </a:cubicBezTo>
                <a:cubicBezTo>
                  <a:pt x="950671" y="30141"/>
                  <a:pt x="858345" y="33684"/>
                  <a:pt x="713232" y="18288"/>
                </a:cubicBezTo>
                <a:cubicBezTo>
                  <a:pt x="568119" y="2892"/>
                  <a:pt x="250292" y="5410"/>
                  <a:pt x="0" y="18288"/>
                </a:cubicBezTo>
                <a:cubicBezTo>
                  <a:pt x="465" y="13062"/>
                  <a:pt x="-894" y="9029"/>
                  <a:pt x="0" y="0"/>
                </a:cubicBezTo>
                <a:close/>
              </a:path>
            </a:pathLst>
          </a:custGeom>
          <a:solidFill>
            <a:schemeClr val="accent2">
              <a:alpha val="75000"/>
            </a:schemeClr>
          </a:solidFill>
          <a:ln w="44450" cap="rnd">
            <a:solidFill>
              <a:schemeClr val="accent2">
                <a:alpha val="75000"/>
              </a:schemeClr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A7869A-6281-8C71-5C88-0314D74C3D9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2493" y="2071316"/>
            <a:ext cx="6713552" cy="4119172"/>
          </a:xfrm>
        </p:spPr>
        <p:txBody>
          <a:bodyPr anchor="t">
            <a:normAutofit fontScale="85000" lnSpcReduction="10000"/>
          </a:bodyPr>
          <a:lstStyle/>
          <a:p>
            <a:pPr marL="0" indent="0">
              <a:buNone/>
            </a:pPr>
            <a:r>
              <a:rPr lang="bg-BG" sz="2000" dirty="0"/>
              <a:t>Люспести е най-големият съществуващ и днес разред влечуги, който включва гущерите и змиите. Животните от разреда се отличават със своите кожи с рогови люспи. Те имат и подвижна квадратна кост, която им позволява да местят горната си челюст спрямо мозъчната кухина. Това е особено забележимо при змиите, които могат напълно до откачат горната си челюст, за да поглъщат по-едра плячка. Люспести е и единствената група влечуги, в която наред с </a:t>
            </a:r>
            <a:r>
              <a:rPr lang="bg-BG" sz="2000" dirty="0" err="1"/>
              <a:t>яйцеснасящите</a:t>
            </a:r>
            <a:r>
              <a:rPr lang="bg-BG" sz="2000" dirty="0"/>
              <a:t> видове има и </a:t>
            </a:r>
            <a:r>
              <a:rPr lang="bg-BG" sz="2000" dirty="0" err="1"/>
              <a:t>живораждащи</a:t>
            </a:r>
            <a:r>
              <a:rPr lang="bg-BG" sz="2000" dirty="0"/>
              <a:t> и </a:t>
            </a:r>
            <a:r>
              <a:rPr lang="bg-BG" sz="2000" dirty="0" err="1"/>
              <a:t>яйцеживораждащи</a:t>
            </a:r>
            <a:r>
              <a:rPr lang="bg-BG" sz="2000" dirty="0"/>
              <a:t>. Според класическата класификация разред Люспести се разделя на три </a:t>
            </a:r>
            <a:r>
              <a:rPr lang="bg-BG" sz="2000" dirty="0" err="1"/>
              <a:t>подразреда</a:t>
            </a:r>
            <a:r>
              <a:rPr lang="bg-BG" sz="2000" dirty="0"/>
              <a:t>:</a:t>
            </a:r>
            <a:r>
              <a:rPr lang="en-GB" sz="2000" dirty="0"/>
              <a:t> </a:t>
            </a:r>
            <a:r>
              <a:rPr lang="bg-BG" sz="2000" dirty="0"/>
              <a:t>гущери</a:t>
            </a:r>
            <a:r>
              <a:rPr lang="en-GB" sz="2000" dirty="0"/>
              <a:t>, </a:t>
            </a:r>
            <a:r>
              <a:rPr lang="bg-BG" sz="2000" dirty="0"/>
              <a:t>змии и</a:t>
            </a:r>
            <a:r>
              <a:rPr lang="en-GB" sz="2000" dirty="0"/>
              <a:t> </a:t>
            </a:r>
            <a:r>
              <a:rPr lang="bg-BG" sz="2000" dirty="0" err="1"/>
              <a:t>амфисбени</a:t>
            </a:r>
            <a:r>
              <a:rPr lang="bg-BG" sz="2000" dirty="0"/>
              <a:t>. </a:t>
            </a:r>
          </a:p>
          <a:p>
            <a:pPr marL="0" indent="0">
              <a:buNone/>
            </a:pPr>
            <a:r>
              <a:rPr lang="bg-BG" sz="2000" dirty="0"/>
              <a:t>Хамелеоните са малки представители на разред Люспести. Съществуват около 160 вида хамелеони, като почти половината от тях живеят на остров Мадагаскар. Любопитно за тях е, че имат 360-градусово зрение и могат да виждат в две посоки едновременно. За сметка на това обаче слухът им е много слабо развит. Някои хамелеони са прочути със способността си да променят окраската в зависимост от фона на околната среда. Целта е да се слеят с нея и да останат незабележими.</a:t>
            </a:r>
          </a:p>
          <a:p>
            <a:pPr marL="0" indent="0">
              <a:buNone/>
            </a:pPr>
            <a:endParaRPr lang="bg-BG" sz="2000" dirty="0"/>
          </a:p>
          <a:p>
            <a:pPr marL="0" indent="0">
              <a:buNone/>
            </a:pPr>
            <a:endParaRPr lang="bg-BG" sz="2000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F031017E-61C5-0EAD-6FDE-61D79BA8F7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74" r="1120" b="-1"/>
          <a:stretch/>
        </p:blipFill>
        <p:spPr bwMode="auto">
          <a:xfrm>
            <a:off x="7675658" y="2093976"/>
            <a:ext cx="3941064" cy="4096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99368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610</Words>
  <Application>Microsoft Macintosh PowerPoint</Application>
  <PresentationFormat>Widescreen</PresentationFormat>
  <Paragraphs>27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Влечуги – характерни особености и многообразие</vt:lpstr>
      <vt:lpstr>Характерни особености за влечугите</vt:lpstr>
      <vt:lpstr>Вътрешно устройство</vt:lpstr>
      <vt:lpstr>Външно устройство</vt:lpstr>
      <vt:lpstr>Многообразие на влечуги</vt:lpstr>
      <vt:lpstr>PowerPoint Presentation</vt:lpstr>
      <vt:lpstr>Разред Костенурки</vt:lpstr>
      <vt:lpstr>Разред Крокодили</vt:lpstr>
      <vt:lpstr>Разред Люспести</vt:lpstr>
      <vt:lpstr>БЛАГОДАРЯ ЗА ВНИМАНИЕТО!!!!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Надя Пейчева Златева</dc:creator>
  <cp:lastModifiedBy>Надя Пейчева Златева</cp:lastModifiedBy>
  <cp:revision>3</cp:revision>
  <dcterms:created xsi:type="dcterms:W3CDTF">2023-06-05T14:34:04Z</dcterms:created>
  <dcterms:modified xsi:type="dcterms:W3CDTF">2023-06-05T16:44:05Z</dcterms:modified>
</cp:coreProperties>
</file>