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2"/>
    <p:restoredTop sz="94699"/>
  </p:normalViewPr>
  <p:slideViewPr>
    <p:cSldViewPr snapToGrid="0">
      <p:cViewPr varScale="1">
        <p:scale>
          <a:sx n="103" d="100"/>
          <a:sy n="103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0E1E-AC71-E94B-4B8E-D48ED289A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3DC69-BF6A-D964-25B2-F3275846F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3CE1C-52B6-6848-2C7F-1B6FB683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B28A-34F6-5944-90E5-3523264FD149}" type="datetimeFigureOut">
              <a:rPr lang="en-BG" smtClean="0"/>
              <a:t>18.01.23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249D-3616-0FB3-BF3E-71CB1CEC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0D852-1E47-E55E-A9C8-1AB49E08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FC5A-C70D-2646-9577-98CED228688E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84116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6BF3-3A21-2632-4E84-D167AE20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8CBB6-99D1-811E-BF87-C9582E1A1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2B86F-0764-5F31-AC4E-1D3E6977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B28A-34F6-5944-90E5-3523264FD149}" type="datetimeFigureOut">
              <a:rPr lang="en-BG" smtClean="0"/>
              <a:t>18.01.23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C722-0080-87B2-F1C8-87135EDE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4C9C-BC65-E969-0B18-202FFF20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FC5A-C70D-2646-9577-98CED228688E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73903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07A1C9-BEA0-B4BC-56E6-9B8F1830D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9E59C-0BF2-2E99-A6F6-54A1F931E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151EC-DDEB-A7D7-5EDA-3FAF2ECD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B28A-34F6-5944-90E5-3523264FD149}" type="datetimeFigureOut">
              <a:rPr lang="en-BG" smtClean="0"/>
              <a:t>18.01.23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FD7AB-7F01-D53F-25DB-670DEECA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6DC4D-54FA-E5FC-EBCC-10DB5C2D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FC5A-C70D-2646-9577-98CED228688E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74590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2810-C637-CF48-5898-A6110E7B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80D63-617F-A165-AF4F-5A07D7C0E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C923-68C1-E545-FD0E-A6196F84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B28A-34F6-5944-90E5-3523264FD149}" type="datetimeFigureOut">
              <a:rPr lang="en-BG" smtClean="0"/>
              <a:t>18.01.23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44743-56C1-9663-D91B-098F30E0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6DD3-8D82-17BB-4A03-EED7D429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FC5A-C70D-2646-9577-98CED228688E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80601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DEBE-0B3A-E4F1-3FD8-7B957117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3FA20-69D0-B00A-1699-B56A98CD1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FA668-8C5D-CC73-9945-7C3DCE4B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B28A-34F6-5944-90E5-3523264FD149}" type="datetimeFigureOut">
              <a:rPr lang="en-BG" smtClean="0"/>
              <a:t>18.01.23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E92B9-28AF-6811-3AF7-AA725872D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51AE5-6CAD-8052-8095-598DAD16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FC5A-C70D-2646-9577-98CED228688E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89383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5925-7963-BD70-4081-35B69BA4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BE5B6-6F05-67F1-FB8A-243FF51C3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5B316-F81C-B568-5D91-D52551167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1CAFC-774B-24BC-72AB-6AB4A15D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B28A-34F6-5944-90E5-3523264FD149}" type="datetimeFigureOut">
              <a:rPr lang="en-BG" smtClean="0"/>
              <a:t>18.01.23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F2C2-A6E1-4BF8-8B8F-2D4EB3FC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45B24-3EF9-27F8-85F7-66875F0B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FC5A-C70D-2646-9577-98CED228688E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83051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9F43-52A5-72CC-89BC-F526A6D1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66811-0DC0-96B3-3C25-3D72DDF1D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B7516-7BFD-28B1-8B4E-47B943207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3C8C0-A585-C816-EEA0-2DA61DA00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328D4-3182-F7FD-FE1D-C3411C8FE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0CEA20-D624-361F-8433-CE76817A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B28A-34F6-5944-90E5-3523264FD149}" type="datetimeFigureOut">
              <a:rPr lang="en-BG" smtClean="0"/>
              <a:t>18.01.23</a:t>
            </a:fld>
            <a:endParaRPr lang="en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A8B9A-71E7-59D3-846F-08773668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283E72-C0CF-C157-9094-758DAF7B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FC5A-C70D-2646-9577-98CED228688E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90748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427A-5C56-E9CB-A55F-70470B24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E3594-74AC-D974-6CEE-59CAAF8D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B28A-34F6-5944-90E5-3523264FD149}" type="datetimeFigureOut">
              <a:rPr lang="en-BG" smtClean="0"/>
              <a:t>18.01.23</a:t>
            </a:fld>
            <a:endParaRPr lang="en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2B27E-67E2-B9F9-2BB7-776ABCDE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8DDE4-1ABE-6CB4-5CED-72B21C3A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FC5A-C70D-2646-9577-98CED228688E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80902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7A6DE-EB15-173F-A621-4FF7D689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B28A-34F6-5944-90E5-3523264FD149}" type="datetimeFigureOut">
              <a:rPr lang="en-BG" smtClean="0"/>
              <a:t>18.01.23</a:t>
            </a:fld>
            <a:endParaRPr lang="en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32D3C-8C11-D49B-6AE7-5A7AE1AC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9DAEA-8E71-5E4D-2367-382CD994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FC5A-C70D-2646-9577-98CED228688E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83129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0F6CC-55C3-196D-2C17-9257BF88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14517-BCDC-A17B-407F-D3623D939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D7BC7-9D16-6E50-1A68-08247B3FF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D41E2-A143-9CBC-9B2F-A12CF6BC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B28A-34F6-5944-90E5-3523264FD149}" type="datetimeFigureOut">
              <a:rPr lang="en-BG" smtClean="0"/>
              <a:t>18.01.23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38DDF-7A59-802A-F4A7-188D7683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B7C44-703A-7495-667F-832D1C2A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FC5A-C70D-2646-9577-98CED228688E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18886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504D-A3E5-239D-5E48-C392CEE7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BAFCA-8D85-BFB7-1B72-018D29545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6426C-A79B-EB0F-9D5A-7E881331E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E1590-FA35-8C10-7B7C-3BFC4A09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B28A-34F6-5944-90E5-3523264FD149}" type="datetimeFigureOut">
              <a:rPr lang="en-BG" smtClean="0"/>
              <a:t>18.01.23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0588E-3F5F-3228-3FA0-DB6E783D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9EB5-46D9-46C1-47B2-45C03115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FC5A-C70D-2646-9577-98CED228688E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11402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8E589-D1A8-C225-812D-DDBD2ED4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54E3-A9D2-9E85-AA3A-BE59BA054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5C6E4-0D55-EF62-A3D5-621981DB7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B28A-34F6-5944-90E5-3523264FD149}" type="datetimeFigureOut">
              <a:rPr lang="en-BG" smtClean="0"/>
              <a:t>18.01.23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31B97-DAA0-C534-0BC6-7B6E9D630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DC1E2-BE3D-DA8B-E8A9-57E5588F7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1FC5A-C70D-2646-9577-98CED228688E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429262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Нерве растение">
            <a:extLst>
              <a:ext uri="{FF2B5EF4-FFF2-40B4-BE49-F238E27FC236}">
                <a16:creationId xmlns:a16="http://schemas.microsoft.com/office/drawing/2014/main" id="{9B36F844-7CB4-83E1-EB70-CD1C2BF15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1" b="1209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FC79A-B490-37BF-79E0-B3DE7E32A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sz="5200" dirty="0">
                <a:solidFill>
                  <a:schemeClr val="bg1">
                    <a:lumMod val="95000"/>
                  </a:schemeClr>
                </a:solidFill>
              </a:rPr>
              <a:t>Многообразие на голосеменни растения</a:t>
            </a:r>
            <a:endParaRPr lang="en-BG" sz="5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F3C7-874B-D060-BE5D-E3778A7DF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FFFF"/>
                </a:solidFill>
              </a:rPr>
              <a:t>Николай Иванов 7.А клас</a:t>
            </a:r>
            <a:endParaRPr lang="en-B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E8F3-BC0E-AB9E-306C-EC5E948B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dirty="0">
                <a:solidFill>
                  <a:schemeClr val="bg1"/>
                </a:solidFill>
              </a:rPr>
              <a:t>Най-много представители са иглолистните голосеменни. Те са разпространени и в България. </a:t>
            </a:r>
            <a:endParaRPr lang="en-BG" sz="2000" dirty="0">
              <a:solidFill>
                <a:schemeClr val="bg1"/>
              </a:solidFill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Голосеменни – Уикипедия">
            <a:extLst>
              <a:ext uri="{FF2B5EF4-FFF2-40B4-BE49-F238E27FC236}">
                <a16:creationId xmlns:a16="http://schemas.microsoft.com/office/drawing/2014/main" id="{8D5674B7-9981-204A-8000-445EDC2DF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7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DFFDF-F05E-2D20-779A-AA4DA3324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err="1">
                <a:solidFill>
                  <a:schemeClr val="bg1"/>
                </a:solidFill>
              </a:rPr>
              <a:t>Семейство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борови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E7381-5937-46F0-5EB8-7C4DAB57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454" y="3840156"/>
            <a:ext cx="4605340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В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България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представителите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това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семейство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ела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бял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черен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бор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бяла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черна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мура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смърч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26" name="Picture 2" descr="Семейство Борови (Pinaceae) - СУ &quot;Иван Вазов&quot;">
            <a:extLst>
              <a:ext uri="{FF2B5EF4-FFF2-40B4-BE49-F238E27FC236}">
                <a16:creationId xmlns:a16="http://schemas.microsoft.com/office/drawing/2014/main" id="{2C0DF5F2-D708-5AC3-D103-45810E3E8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r="22545" b="-1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7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2350D-BF09-6D56-7E17-33F76361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bg-BG" sz="3800" dirty="0">
                <a:solidFill>
                  <a:schemeClr val="bg1"/>
                </a:solidFill>
              </a:rPr>
              <a:t>Смърч</a:t>
            </a:r>
            <a:endParaRPr lang="en-BG" sz="3800" dirty="0">
              <a:solidFill>
                <a:schemeClr val="bg1"/>
              </a:solidFill>
            </a:endParaRP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48679-7C5B-5E6F-B9C8-76B31A10B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bg-BG" sz="1900" dirty="0">
                <a:solidFill>
                  <a:schemeClr val="bg1"/>
                </a:solidFill>
              </a:rPr>
              <a:t>Смърчът е право и стройно дърво. Стъблото му е високо до 95 </a:t>
            </a:r>
            <a:r>
              <a:rPr lang="en-GB" sz="1900" dirty="0">
                <a:solidFill>
                  <a:schemeClr val="bg1"/>
                </a:solidFill>
              </a:rPr>
              <a:t>m </a:t>
            </a:r>
            <a:r>
              <a:rPr lang="bg-BG" sz="1900" dirty="0">
                <a:solidFill>
                  <a:schemeClr val="bg1"/>
                </a:solidFill>
              </a:rPr>
              <a:t>и дебело до 4 </a:t>
            </a:r>
            <a:r>
              <a:rPr lang="en-GB" sz="1900" dirty="0">
                <a:solidFill>
                  <a:schemeClr val="bg1"/>
                </a:solidFill>
              </a:rPr>
              <a:t>m. </a:t>
            </a:r>
            <a:r>
              <a:rPr lang="bg-BG" sz="1900" dirty="0">
                <a:solidFill>
                  <a:schemeClr val="bg1"/>
                </a:solidFill>
              </a:rPr>
              <a:t>Той живее до 1200 години.</a:t>
            </a:r>
          </a:p>
          <a:p>
            <a:r>
              <a:rPr lang="bg-BG" sz="1900" dirty="0">
                <a:solidFill>
                  <a:schemeClr val="bg1"/>
                </a:solidFill>
              </a:rPr>
              <a:t>Смърчът цъфти през май-юни. Шишарките му са увиснали надолу. Узряват през октомври. Семената са заострени и имат дълго крилце. То образува вдлъбнатина като лъжичка, където е прикрепено семето. Ако семето не се посее до 3 години, не може да поникне.</a:t>
            </a:r>
            <a:endParaRPr lang="en-BG" sz="1900" dirty="0">
              <a:solidFill>
                <a:schemeClr val="bg1"/>
              </a:solidFill>
            </a:endParaRPr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Смърч – Уикипедия">
            <a:extLst>
              <a:ext uri="{FF2B5EF4-FFF2-40B4-BE49-F238E27FC236}">
                <a16:creationId xmlns:a16="http://schemas.microsoft.com/office/drawing/2014/main" id="{3BCA0C57-7491-C375-4A74-47AF967BF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9" r="1" b="1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9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8E68F-79F6-7E90-A0F6-27515E59A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bg-BG" sz="3800" dirty="0">
                <a:solidFill>
                  <a:schemeClr val="bg1"/>
                </a:solidFill>
              </a:rPr>
              <a:t>Семейство кипарисови</a:t>
            </a:r>
            <a:endParaRPr lang="en-BG" sz="3800" dirty="0">
              <a:solidFill>
                <a:schemeClr val="bg1"/>
              </a:solidFill>
            </a:endParaRP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9F1EE-762A-5071-0BEC-80ADF8924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dirty="0">
                <a:solidFill>
                  <a:schemeClr val="bg1"/>
                </a:solidFill>
              </a:rPr>
              <a:t>Те са вечнозелените дървета и храсти с къси игловидни листа. В България представители са различните видове хвойни. От този вид е и кипарисът. Докато в другите страни се среща често, у нас той е само декоративно дърво.</a:t>
            </a:r>
            <a:endParaRPr lang="en-BG" sz="2000" dirty="0">
              <a:solidFill>
                <a:schemeClr val="bg1"/>
              </a:solidFill>
            </a:endParaRPr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Кипарисови – Уикипедия">
            <a:extLst>
              <a:ext uri="{FF2B5EF4-FFF2-40B4-BE49-F238E27FC236}">
                <a16:creationId xmlns:a16="http://schemas.microsoft.com/office/drawing/2014/main" id="{DD2888A2-0D7A-6EAC-ED1D-CF975AB06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6" r="1" b="3330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72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4275E-B2BC-3198-01B2-337697E0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anchor="b">
            <a:normAutofit/>
          </a:bodyPr>
          <a:lstStyle/>
          <a:p>
            <a:r>
              <a:rPr lang="bg-BG" sz="3800" dirty="0">
                <a:solidFill>
                  <a:schemeClr val="bg1"/>
                </a:solidFill>
              </a:rPr>
              <a:t>Кипарис</a:t>
            </a:r>
            <a:endParaRPr lang="en-BG" sz="3800" dirty="0">
              <a:solidFill>
                <a:schemeClr val="bg1"/>
              </a:solidFill>
            </a:endParaRP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68CA6-7BDB-1336-86C4-CD72EFFFF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0204"/>
            <a:ext cx="4631033" cy="2577009"/>
          </a:xfrm>
        </p:spPr>
        <p:txBody>
          <a:bodyPr>
            <a:normAutofit/>
          </a:bodyPr>
          <a:lstStyle/>
          <a:p>
            <a:r>
              <a:rPr lang="bg-BG" sz="1900" dirty="0">
                <a:solidFill>
                  <a:schemeClr val="bg1"/>
                </a:solidFill>
              </a:rPr>
              <a:t>Кипарисът достига височина от 5 до 40 метра. Листата му са подобни на люспи.</a:t>
            </a:r>
          </a:p>
          <a:p>
            <a:r>
              <a:rPr lang="bg-BG" sz="1900" dirty="0">
                <a:solidFill>
                  <a:schemeClr val="bg1"/>
                </a:solidFill>
              </a:rPr>
              <a:t>Шишарките са дълги 8 – 40 </a:t>
            </a:r>
            <a:r>
              <a:rPr lang="en-GB" sz="1900" dirty="0">
                <a:solidFill>
                  <a:schemeClr val="bg1"/>
                </a:solidFill>
              </a:rPr>
              <a:t>mm, </a:t>
            </a:r>
            <a:r>
              <a:rPr lang="bg-BG" sz="1900" dirty="0">
                <a:solidFill>
                  <a:schemeClr val="bg1"/>
                </a:solidFill>
              </a:rPr>
              <a:t>топчести или яйцевидни, с 4 – 14 люспи. Те узряват 8 до 24 месеца след опрашването. Семената са дребни, 4 – 7 </a:t>
            </a:r>
            <a:r>
              <a:rPr lang="en-GB" sz="1900" dirty="0">
                <a:solidFill>
                  <a:schemeClr val="bg1"/>
                </a:solidFill>
              </a:rPr>
              <a:t>mm </a:t>
            </a:r>
            <a:r>
              <a:rPr lang="bg-BG" sz="1900" dirty="0">
                <a:solidFill>
                  <a:schemeClr val="bg1"/>
                </a:solidFill>
              </a:rPr>
              <a:t>дълги, с по едно късо крилце от всяка страна.</a:t>
            </a:r>
            <a:endParaRPr lang="en-BG" sz="1900" dirty="0">
              <a:solidFill>
                <a:schemeClr val="bg1"/>
              </a:solidFill>
            </a:endParaRPr>
          </a:p>
        </p:txBody>
      </p:sp>
      <p:pic>
        <p:nvPicPr>
          <p:cNvPr id="5122" name="Picture 2" descr="Кипарис – Уикипедия">
            <a:extLst>
              <a:ext uri="{FF2B5EF4-FFF2-40B4-BE49-F238E27FC236}">
                <a16:creationId xmlns:a16="http://schemas.microsoft.com/office/drawing/2014/main" id="{180CBC5B-3329-30D8-C4FA-11A6D91EC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r="12640" b="1"/>
          <a:stretch/>
        </p:blipFill>
        <p:spPr bwMode="auto">
          <a:xfrm>
            <a:off x="6515727" y="1159668"/>
            <a:ext cx="5676273" cy="569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5132" name="Straight Connector 5131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3" name="Straight Connector 5132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354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8F0AF-38CD-DF84-B478-157A341F7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anchor="b">
            <a:normAutofit/>
          </a:bodyPr>
          <a:lstStyle/>
          <a:p>
            <a:r>
              <a:rPr lang="bg-BG" sz="3800" dirty="0">
                <a:solidFill>
                  <a:schemeClr val="bg1"/>
                </a:solidFill>
              </a:rPr>
              <a:t>Семейство тисови</a:t>
            </a:r>
            <a:endParaRPr lang="en-BG" sz="3800" dirty="0">
              <a:solidFill>
                <a:schemeClr val="bg1"/>
              </a:solidFill>
            </a:endParaRP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0ACC8-A18A-4D47-44F3-C4F7D7712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0204"/>
            <a:ext cx="4631033" cy="2577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dirty="0">
                <a:solidFill>
                  <a:schemeClr val="bg1"/>
                </a:solidFill>
              </a:rPr>
              <a:t>Те имат игловидни листа. Те са едни от най-старите голосеменни. У нас се среща само тис.</a:t>
            </a:r>
            <a:endParaRPr lang="en-BG" sz="2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Тис, Таксус - Taxus baccata fastigiata">
            <a:extLst>
              <a:ext uri="{FF2B5EF4-FFF2-40B4-BE49-F238E27FC236}">
                <a16:creationId xmlns:a16="http://schemas.microsoft.com/office/drawing/2014/main" id="{4C895211-4680-42A9-0542-1C7B215D5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0"/>
          <a:stretch/>
        </p:blipFill>
        <p:spPr bwMode="auto">
          <a:xfrm>
            <a:off x="6515727" y="1159668"/>
            <a:ext cx="5676273" cy="569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6156" name="Straight Connector 6155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7" name="Straight Connector 6156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462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Rectangle 717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C129A-06D5-AAF8-A6BE-03309F9D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anchor="b">
            <a:normAutofit/>
          </a:bodyPr>
          <a:lstStyle/>
          <a:p>
            <a:r>
              <a:rPr lang="bg-BG" sz="3800" dirty="0">
                <a:solidFill>
                  <a:schemeClr val="bg1"/>
                </a:solidFill>
              </a:rPr>
              <a:t>Тис</a:t>
            </a:r>
            <a:endParaRPr lang="en-BG" sz="3800" dirty="0">
              <a:solidFill>
                <a:schemeClr val="bg1"/>
              </a:solidFill>
            </a:endParaRPr>
          </a:p>
        </p:txBody>
      </p:sp>
      <p:cxnSp>
        <p:nvCxnSpPr>
          <p:cNvPr id="7184" name="Straight Connector 7176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3321-77F4-2D64-7FED-6B50A1B73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0204"/>
            <a:ext cx="4631033" cy="2577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dirty="0">
                <a:solidFill>
                  <a:schemeClr val="bg1"/>
                </a:solidFill>
              </a:rPr>
              <a:t>Те са сравнително бавно растящи и могат да живеят много дълго, като достигат височина от 1 до 40 </a:t>
            </a:r>
            <a:r>
              <a:rPr lang="en-GB" sz="2000" dirty="0">
                <a:solidFill>
                  <a:schemeClr val="bg1"/>
                </a:solidFill>
              </a:rPr>
              <a:t>m </a:t>
            </a:r>
            <a:r>
              <a:rPr lang="bg-BG" sz="2000" dirty="0">
                <a:solidFill>
                  <a:schemeClr val="bg1"/>
                </a:solidFill>
              </a:rPr>
              <a:t>и диаметър на стъблото до 4 </a:t>
            </a:r>
            <a:r>
              <a:rPr lang="en-GB" sz="2000" dirty="0">
                <a:solidFill>
                  <a:schemeClr val="bg1"/>
                </a:solidFill>
              </a:rPr>
              <a:t>m.</a:t>
            </a:r>
            <a:r>
              <a:rPr lang="bg-BG" sz="2000" dirty="0">
                <a:solidFill>
                  <a:schemeClr val="bg1"/>
                </a:solidFill>
              </a:rPr>
              <a:t> Листата му са плоски и меки. Семената му са обвити в червени месести обвивки. Растението е отровно с изключение на обвивката на семената.</a:t>
            </a:r>
            <a:endParaRPr lang="en-BG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Тис – Уикипедия">
            <a:extLst>
              <a:ext uri="{FF2B5EF4-FFF2-40B4-BE49-F238E27FC236}">
                <a16:creationId xmlns:a16="http://schemas.microsoft.com/office/drawing/2014/main" id="{807F5300-9D1B-C1AF-141B-3D90924F0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r="2884" b="1"/>
          <a:stretch/>
        </p:blipFill>
        <p:spPr bwMode="auto">
          <a:xfrm>
            <a:off x="6515727" y="1159668"/>
            <a:ext cx="5676273" cy="569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5" name="Group 7178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7180" name="Straight Connector 7179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1" name="Straight Connector 7180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773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F8739-13F7-F21D-5DEE-526A2384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err="1">
                <a:solidFill>
                  <a:schemeClr val="bg1"/>
                </a:solidFill>
              </a:rPr>
              <a:t>Благодаря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за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вниманието</a:t>
            </a:r>
            <a:r>
              <a:rPr lang="en-US" sz="50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8194" name="Picture 2" descr="Smiley - Wikipedia">
            <a:extLst>
              <a:ext uri="{FF2B5EF4-FFF2-40B4-BE49-F238E27FC236}">
                <a16:creationId xmlns:a16="http://schemas.microsoft.com/office/drawing/2014/main" id="{4F02ED5C-F756-2E50-A966-CBAD88D7E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2" r="2" b="10579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308</Words>
  <Application>Microsoft Macintosh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Многообразие на голосеменни растения</vt:lpstr>
      <vt:lpstr>PowerPoint Presentation</vt:lpstr>
      <vt:lpstr>Семейство борови</vt:lpstr>
      <vt:lpstr>Смърч</vt:lpstr>
      <vt:lpstr>Семейство кипарисови</vt:lpstr>
      <vt:lpstr>Кипарис</vt:lpstr>
      <vt:lpstr>Семейство тисови</vt:lpstr>
      <vt:lpstr>Тис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на голосеменни растения</dc:title>
  <dc:creator>Надя Пейчева Златева</dc:creator>
  <cp:lastModifiedBy>Надя Пейчева Златева</cp:lastModifiedBy>
  <cp:revision>2</cp:revision>
  <dcterms:created xsi:type="dcterms:W3CDTF">2023-01-18T18:33:20Z</dcterms:created>
  <dcterms:modified xsi:type="dcterms:W3CDTF">2023-01-18T19:12:26Z</dcterms:modified>
</cp:coreProperties>
</file>