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9"/>
  </p:normalViewPr>
  <p:slideViewPr>
    <p:cSldViewPr snapToGrid="0">
      <p:cViewPr varScale="1">
        <p:scale>
          <a:sx n="103" d="100"/>
          <a:sy n="103" d="100"/>
        </p:scale>
        <p:origin x="89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9C008-A27E-479A-CB96-CE2DF18273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3B6F39-FB89-FD66-A5D0-1D99BDBD0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8D2F0-C668-B871-16CD-2BA4C6B0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65A3A-FD4A-ADC7-98E2-65A84ECE9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0D349-7681-8D25-2F9F-7D5608B98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5744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2A2E5-9FF2-2297-6587-30AEBB4F8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A58A31-948B-CAFE-2532-EC6C6223E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1508F-400C-E320-264F-694E2EC42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B3B20-EB8A-6E7A-E9C4-0011CE327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2EC5A-FA9F-04C5-1A92-0D6F248CB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00679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EF711C-BEAB-B3AD-B04C-5A8F45E92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336FFE-34D7-2713-81EF-E036E16F6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A8C3D-0B28-DF21-CBD2-DCED62501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6DB1A-3AF5-09C1-7ACF-1763EBA94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4CC71-AE5D-BF79-10B9-4312F31A4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9723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3EF5C-5637-BC44-23AA-C1520D91B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C7439-1B1A-83DB-DE53-CEDD60E89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F2289-6A85-4B54-4D14-7E09BEB98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6DE68-9EA6-7159-7A10-5DE8F1B1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0771A-6946-14F6-4D07-AEBA85158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1384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EC563-A07C-E1E2-A625-ACE2DE42A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57FF9-D168-B5AD-5E51-22A52AF93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586D2-EF80-01E9-F13D-CDB01089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37417-CD9F-9AD6-7D1D-1D0247720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8FE98F-3527-9DB6-CD58-2C19C27F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2704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4E6A1-8AEB-74C0-D98A-DBB5F67C5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70EC0-16FF-6422-A612-4845CA72A7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0121AA-C5A6-2CEA-D50A-C3AB43F3BA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28D5F-DAD4-70A9-42F2-C3CF7DC56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971E0-13CC-F69F-3C67-8BD5CFB0D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C9424-60F1-5C38-B76A-8F148BEBE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25400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FE83-29CC-35F7-B4CD-AD7BD8169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EBBD0B-010B-F80D-E36D-DA447D8FD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3AB57-22B4-554D-4195-99DD857C9E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9AABD-0E78-010A-9539-F87DE57B45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897318-9C5E-7C7C-5B05-0F3199573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046735-35FF-B4E6-0E27-5BA22F375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E56DD5-6558-0765-07A1-B20F7260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E82107-6A46-CDE9-2B4F-70D339BE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1216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D92FC-9F22-B92A-0511-E5D666F92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94DEF-C8D7-AB45-5B49-9009B0049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137564-18FF-F787-97F0-6696F64B0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E09067-0823-A703-3EA5-85D70B362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107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29A6B6-3B57-D002-B292-1EEBE583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F7CBD-0327-5AA8-80B5-5D68E0260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C9362-9F59-2AAE-BD51-925FB62BF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5008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74FA-67FC-371E-E644-D18BBFB0A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45E10-4479-16E5-3676-D03902640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9E5AED-2581-1419-E8A6-D5A68A3ED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44B14-7514-647F-A39A-EB92CC2F4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A40C7-54BB-3D15-DBE4-B70A4FC3F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E007C9-CDF3-D61B-709D-E6900C77F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2883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91389-1734-18FD-5062-B409D0A04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5E87D-D5A5-0145-0237-B350E6B148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8A5148-F9D8-5747-59AE-14F17410D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B8BBE-5C82-B0E0-3EA9-746596A28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96BBA-04EA-5C0B-3520-D1326624A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949AF-818A-D01F-5E37-8F64AD4F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8397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FB8EF5-DB5F-FEDD-B3C6-435672DC8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429B4D-C677-BF62-F697-A684E22AF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FFAC1-F300-95AB-9B99-6C2ECE1F5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EBABE-055F-594D-9DEB-F9198F5A0821}" type="datetimeFigureOut">
              <a:rPr lang="bg-BG" smtClean="0"/>
              <a:t>18.06.23 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8E3BA-E71D-88DD-1F79-7157E9AE0E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7213A-9252-0AAE-1B15-8A6106DF3F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E8882-5932-C64D-90FF-A786CC367C9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171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рижа за птиците">
            <a:extLst>
              <a:ext uri="{FF2B5EF4-FFF2-40B4-BE49-F238E27FC236}">
                <a16:creationId xmlns:a16="http://schemas.microsoft.com/office/drawing/2014/main" id="{A3489E6A-5E44-A157-0C86-06A8BE2F5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B0AEA9-9BB3-3B8D-2FC3-B2C55F808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bg-BG" dirty="0"/>
              <a:t>Многообразие на птици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090354-4FF8-8359-B575-AB670A580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42519"/>
            <a:ext cx="9144000" cy="1655762"/>
          </a:xfrm>
        </p:spPr>
        <p:txBody>
          <a:bodyPr/>
          <a:lstStyle/>
          <a:p>
            <a:r>
              <a:rPr lang="bg-BG" dirty="0"/>
              <a:t>Николай Иванов 7.а клас</a:t>
            </a:r>
          </a:p>
        </p:txBody>
      </p:sp>
    </p:spTree>
    <p:extLst>
      <p:ext uri="{BB962C8B-B14F-4D97-AF65-F5344CB8AC3E}">
        <p14:creationId xmlns:p14="http://schemas.microsoft.com/office/powerpoint/2010/main" val="223954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65211BB-3F5A-1999-A2E2-107CAFB72893}"/>
              </a:ext>
            </a:extLst>
          </p:cNvPr>
          <p:cNvSpPr/>
          <p:nvPr/>
        </p:nvSpPr>
        <p:spPr>
          <a:xfrm>
            <a:off x="4106562" y="481914"/>
            <a:ext cx="3978876" cy="111210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7DB5CC-86C1-2AE6-CC43-140BDC67EDD7}"/>
              </a:ext>
            </a:extLst>
          </p:cNvPr>
          <p:cNvSpPr txBox="1"/>
          <p:nvPr/>
        </p:nvSpPr>
        <p:spPr>
          <a:xfrm>
            <a:off x="4291913" y="684025"/>
            <a:ext cx="36081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4000" dirty="0">
                <a:solidFill>
                  <a:schemeClr val="bg1"/>
                </a:solidFill>
              </a:rPr>
              <a:t>Клас Птици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D50F82-A05D-297D-C427-671987CFA71D}"/>
              </a:ext>
            </a:extLst>
          </p:cNvPr>
          <p:cNvCxnSpPr>
            <a:stCxn id="5" idx="2"/>
          </p:cNvCxnSpPr>
          <p:nvPr/>
        </p:nvCxnSpPr>
        <p:spPr>
          <a:xfrm flipH="1">
            <a:off x="6095999" y="1594022"/>
            <a:ext cx="1" cy="25702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A2C5FA-A8F4-8F16-A444-432F35DEED73}"/>
              </a:ext>
            </a:extLst>
          </p:cNvPr>
          <p:cNvCxnSpPr>
            <a:cxnSpLocks/>
          </p:cNvCxnSpPr>
          <p:nvPr/>
        </p:nvCxnSpPr>
        <p:spPr>
          <a:xfrm>
            <a:off x="5140411" y="1594022"/>
            <a:ext cx="0" cy="1285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FB93673-D260-A68E-48E1-ED67E971831C}"/>
              </a:ext>
            </a:extLst>
          </p:cNvPr>
          <p:cNvCxnSpPr/>
          <p:nvPr/>
        </p:nvCxnSpPr>
        <p:spPr>
          <a:xfrm>
            <a:off x="2706130" y="417658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33B957-77F3-5F2C-7592-F01A47D67DE6}"/>
              </a:ext>
            </a:extLst>
          </p:cNvPr>
          <p:cNvCxnSpPr>
            <a:cxnSpLocks/>
          </p:cNvCxnSpPr>
          <p:nvPr/>
        </p:nvCxnSpPr>
        <p:spPr>
          <a:xfrm flipH="1">
            <a:off x="2520778" y="2879124"/>
            <a:ext cx="26196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8D07736-3215-C178-A77E-E868BBDFAE28}"/>
              </a:ext>
            </a:extLst>
          </p:cNvPr>
          <p:cNvCxnSpPr/>
          <p:nvPr/>
        </p:nvCxnSpPr>
        <p:spPr>
          <a:xfrm>
            <a:off x="2533135" y="2879124"/>
            <a:ext cx="0" cy="1285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8CF3EAC-1F7E-08E8-EC8F-F3E6F1D75D06}"/>
              </a:ext>
            </a:extLst>
          </p:cNvPr>
          <p:cNvCxnSpPr/>
          <p:nvPr/>
        </p:nvCxnSpPr>
        <p:spPr>
          <a:xfrm>
            <a:off x="7092778" y="1594022"/>
            <a:ext cx="0" cy="1285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305F96F-E881-4989-ACC0-BAD65943E243}"/>
              </a:ext>
            </a:extLst>
          </p:cNvPr>
          <p:cNvCxnSpPr/>
          <p:nvPr/>
        </p:nvCxnSpPr>
        <p:spPr>
          <a:xfrm>
            <a:off x="7092778" y="2879124"/>
            <a:ext cx="24589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F415CE4-8162-B269-E1EA-B5F32E2C1634}"/>
              </a:ext>
            </a:extLst>
          </p:cNvPr>
          <p:cNvCxnSpPr/>
          <p:nvPr/>
        </p:nvCxnSpPr>
        <p:spPr>
          <a:xfrm>
            <a:off x="9576486" y="2879124"/>
            <a:ext cx="0" cy="12851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FE3BE2CB-94B9-EA1A-F0F6-A0032C2480CC}"/>
              </a:ext>
            </a:extLst>
          </p:cNvPr>
          <p:cNvSpPr/>
          <p:nvPr/>
        </p:nvSpPr>
        <p:spPr>
          <a:xfrm>
            <a:off x="1173892" y="4164227"/>
            <a:ext cx="2718486" cy="12480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51BE3C-1EDE-8FBD-191C-A405BFAA5410}"/>
              </a:ext>
            </a:extLst>
          </p:cNvPr>
          <p:cNvSpPr txBox="1"/>
          <p:nvPr/>
        </p:nvSpPr>
        <p:spPr>
          <a:xfrm>
            <a:off x="1365421" y="4211930"/>
            <a:ext cx="23354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Надразред Летящи</a:t>
            </a: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88E18D40-3500-EDF5-99E2-C0E1A6B9AC4C}"/>
              </a:ext>
            </a:extLst>
          </p:cNvPr>
          <p:cNvSpPr/>
          <p:nvPr/>
        </p:nvSpPr>
        <p:spPr>
          <a:xfrm>
            <a:off x="4736756" y="4164227"/>
            <a:ext cx="2718486" cy="12480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DB1D486-E0AB-B83B-5CD7-9744A823C7EA}"/>
              </a:ext>
            </a:extLst>
          </p:cNvPr>
          <p:cNvSpPr txBox="1"/>
          <p:nvPr/>
        </p:nvSpPr>
        <p:spPr>
          <a:xfrm>
            <a:off x="4897393" y="4186302"/>
            <a:ext cx="2397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Надразред Плаващи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6FE4402B-8E15-AA75-177B-DD13D95E1D73}"/>
              </a:ext>
            </a:extLst>
          </p:cNvPr>
          <p:cNvSpPr/>
          <p:nvPr/>
        </p:nvSpPr>
        <p:spPr>
          <a:xfrm>
            <a:off x="8217243" y="4164227"/>
            <a:ext cx="2718486" cy="124803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BCD4B2-D297-74F0-955E-FC7C2531122E}"/>
              </a:ext>
            </a:extLst>
          </p:cNvPr>
          <p:cNvSpPr txBox="1"/>
          <p:nvPr/>
        </p:nvSpPr>
        <p:spPr>
          <a:xfrm>
            <a:off x="8412889" y="4211929"/>
            <a:ext cx="23271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3600" dirty="0">
                <a:solidFill>
                  <a:schemeClr val="bg1"/>
                </a:solidFill>
              </a:rPr>
              <a:t>Надразред Бягащи</a:t>
            </a:r>
          </a:p>
        </p:txBody>
      </p:sp>
    </p:spTree>
    <p:extLst>
      <p:ext uri="{BB962C8B-B14F-4D97-AF65-F5344CB8AC3E}">
        <p14:creationId xmlns:p14="http://schemas.microsoft.com/office/powerpoint/2010/main" val="3276035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773D04-3B83-FB28-9D5C-001748A70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bg-BG" sz="5400" dirty="0"/>
              <a:t>Надразред Летящи</a:t>
            </a:r>
          </a:p>
        </p:txBody>
      </p:sp>
      <p:sp>
        <p:nvSpPr>
          <p:cNvPr id="103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B04A6-D535-8014-6426-A94F9B0CC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336404"/>
          </a:xfrm>
        </p:spPr>
        <p:txBody>
          <a:bodyPr anchor="t">
            <a:normAutofit lnSpcReduction="10000"/>
          </a:bodyPr>
          <a:lstStyle/>
          <a:p>
            <a:r>
              <a:rPr lang="bg-BG" dirty="0"/>
              <a:t>Това е най-многобройната и изключително разнообразна група птици. Основният им начин за придвижване е летенето. На сушата ходят, бягат и подскачат.</a:t>
            </a:r>
          </a:p>
          <a:p>
            <a:r>
              <a:rPr lang="bg-BG" dirty="0"/>
              <a:t>Бухалът е едра нощна граблива птица от надразред Летящи. Дължината на тялото им достига 67 сантиметра, а теглото им достига 3 килограма. Имат размах на крилата до 2 метра. Могат да въртят главите и шиите си до 270 градуса заради 14-те прешлена на шиите им. </a:t>
            </a:r>
          </a:p>
          <a:p>
            <a:pPr marL="0" indent="0">
              <a:buNone/>
            </a:pPr>
            <a:endParaRPr lang="bg-BG" sz="2200" dirty="0"/>
          </a:p>
        </p:txBody>
      </p:sp>
      <p:pic>
        <p:nvPicPr>
          <p:cNvPr id="1026" name="Picture 2" descr="A white owl with orange eyes&#10;&#10;Description automatically generated with low confidence">
            <a:extLst>
              <a:ext uri="{FF2B5EF4-FFF2-40B4-BE49-F238E27FC236}">
                <a16:creationId xmlns:a16="http://schemas.microsoft.com/office/drawing/2014/main" id="{2CE1761C-830A-3D31-C76B-E97F2A8E58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 r="-1" b="-1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163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D6CA5E-F545-C83A-FC54-66F697E44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bg-BG" sz="5400"/>
              <a:t>Надразред Плаващи</a:t>
            </a:r>
          </a:p>
        </p:txBody>
      </p:sp>
      <p:sp>
        <p:nvSpPr>
          <p:cNvPr id="2057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D3BAD-61E8-D945-0DE8-138C0A4F2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1853020"/>
            <a:ext cx="6713552" cy="4096512"/>
          </a:xfrm>
        </p:spPr>
        <p:txBody>
          <a:bodyPr anchor="t">
            <a:noAutofit/>
          </a:bodyPr>
          <a:lstStyle/>
          <a:p>
            <a:r>
              <a:rPr lang="bg-BG" sz="2200" dirty="0"/>
              <a:t>Плаващите птици са 17 вида пингвини, загубили напълно способността си да летят. Това са морски птици, които ходят, плуват и се гмуркат на дълбочина до 20 метра. Предните им крайници са видоизменени в плавници. Имат дебел слой подкожна мазнина. Някои видове имат кожна гънка между краката, в която мътят яйцето. Естествената им среда са студените морета в Южното полукълбо и най-вече бреговете на Антарктида.</a:t>
            </a:r>
          </a:p>
          <a:p>
            <a:r>
              <a:rPr lang="bg-BG" sz="2200" dirty="0"/>
              <a:t>Императорският пингвин е най-едрият представител. Възрастните са високи до 110 сантиметра и имат тегло, достигащо 30 килограма. Женските снасят само по едно яйце, което и двамата родители мътят и го пазят от студа в кожната си гънка, която е покрита с перушина.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68755C1-C3B3-8D5A-A313-DA17786E86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 r="-1" b="-1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01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80">
            <a:extLst>
              <a:ext uri="{FF2B5EF4-FFF2-40B4-BE49-F238E27FC236}">
                <a16:creationId xmlns:a16="http://schemas.microsoft.com/office/drawing/2014/main" id="{394842B0-684D-44CC-B4BC-D13331CFD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B75175-3B2C-3EA7-9071-911F31515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bg-BG" sz="6600" dirty="0"/>
              <a:t>Надразред Бягащи</a:t>
            </a:r>
          </a:p>
        </p:txBody>
      </p:sp>
      <p:sp>
        <p:nvSpPr>
          <p:cNvPr id="3094" name="sketch line">
            <a:extLst>
              <a:ext uri="{FF2B5EF4-FFF2-40B4-BE49-F238E27FC236}">
                <a16:creationId xmlns:a16="http://schemas.microsoft.com/office/drawing/2014/main" id="{4C2A3DC3-F495-4B99-9FF3-3FB30D632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92DC-F3E6-6DE8-2CA7-05F0AF4DE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478024"/>
            <a:ext cx="6894576" cy="4160520"/>
          </a:xfrm>
        </p:spPr>
        <p:txBody>
          <a:bodyPr>
            <a:normAutofit/>
          </a:bodyPr>
          <a:lstStyle/>
          <a:p>
            <a:r>
              <a:rPr lang="bg-BG" sz="2100" dirty="0"/>
              <a:t>Тези птици не могат да летят - крилата им са закърнели. Това са най-големите по размер птици. Задните крайници са силно развити и приспособени за бягане - имат масивни кости и здрави мускули. В България не се срещат представители на тази група.</a:t>
            </a:r>
          </a:p>
          <a:p>
            <a:r>
              <a:rPr lang="bg-BG" sz="2100" dirty="0"/>
              <a:t>Птицата Ему живее в Австралия. Тя тича със скорост от 4 до 7</a:t>
            </a:r>
            <a:r>
              <a:rPr lang="en-US" sz="2100" dirty="0"/>
              <a:t>km/h и</a:t>
            </a:r>
            <a:r>
              <a:rPr lang="bg-BG" sz="2100" dirty="0"/>
              <a:t> изминава от 7 до 25 километра. При опасност може да достигне скорост от 50k</a:t>
            </a:r>
            <a:r>
              <a:rPr lang="en-US" sz="2100" dirty="0"/>
              <a:t>m/h. </a:t>
            </a:r>
          </a:p>
          <a:p>
            <a:r>
              <a:rPr lang="bg-BG" sz="2100" dirty="0"/>
              <a:t>Птицата Киви се среща в естествена среда само в нова Зеландия. Активна е предимно нощем. Има много слабо зрение, но за сметка на това има изключително силно обоняние.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2BB80002-132D-91CF-1894-5E2D4D269D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7" r="932" b="1"/>
          <a:stretch/>
        </p:blipFill>
        <p:spPr bwMode="auto">
          <a:xfrm>
            <a:off x="7661190" y="88384"/>
            <a:ext cx="4518714" cy="4178808"/>
          </a:xfrm>
          <a:custGeom>
            <a:avLst/>
            <a:gdLst/>
            <a:ahLst/>
            <a:cxnLst/>
            <a:rect l="l" t="t" r="r" b="b"/>
            <a:pathLst>
              <a:path w="4035547" h="4178808">
                <a:moveTo>
                  <a:pt x="14988" y="0"/>
                </a:moveTo>
                <a:lnTo>
                  <a:pt x="4035547" y="0"/>
                </a:lnTo>
                <a:lnTo>
                  <a:pt x="4035547" y="4161794"/>
                </a:lnTo>
                <a:lnTo>
                  <a:pt x="3918602" y="4164199"/>
                </a:lnTo>
                <a:cubicBezTo>
                  <a:pt x="3673497" y="4178956"/>
                  <a:pt x="3428120" y="4172295"/>
                  <a:pt x="3183014" y="4175560"/>
                </a:cubicBezTo>
                <a:cubicBezTo>
                  <a:pt x="2855121" y="4180001"/>
                  <a:pt x="2527499" y="4168639"/>
                  <a:pt x="2199742" y="4167595"/>
                </a:cubicBezTo>
                <a:cubicBezTo>
                  <a:pt x="2132562" y="4167334"/>
                  <a:pt x="2065110" y="4170729"/>
                  <a:pt x="1998202" y="4175952"/>
                </a:cubicBezTo>
                <a:cubicBezTo>
                  <a:pt x="1905507" y="4183005"/>
                  <a:pt x="1814033" y="4174124"/>
                  <a:pt x="1722153" y="4165766"/>
                </a:cubicBezTo>
                <a:cubicBezTo>
                  <a:pt x="1611407" y="4155711"/>
                  <a:pt x="1500933" y="4164591"/>
                  <a:pt x="1390867" y="4176214"/>
                </a:cubicBezTo>
                <a:lnTo>
                  <a:pt x="1348076" y="4178808"/>
                </a:lnTo>
                <a:lnTo>
                  <a:pt x="597587" y="4178808"/>
                </a:lnTo>
                <a:lnTo>
                  <a:pt x="507890" y="4175773"/>
                </a:lnTo>
                <a:cubicBezTo>
                  <a:pt x="403218" y="4174810"/>
                  <a:pt x="298546" y="4175691"/>
                  <a:pt x="193840" y="4176214"/>
                </a:cubicBezTo>
                <a:lnTo>
                  <a:pt x="2757" y="4175742"/>
                </a:lnTo>
                <a:lnTo>
                  <a:pt x="2810" y="4034870"/>
                </a:lnTo>
                <a:cubicBezTo>
                  <a:pt x="5629" y="3979851"/>
                  <a:pt x="10539" y="3924896"/>
                  <a:pt x="15416" y="3870068"/>
                </a:cubicBezTo>
                <a:cubicBezTo>
                  <a:pt x="23018" y="3799731"/>
                  <a:pt x="25045" y="3728899"/>
                  <a:pt x="21498" y="3658244"/>
                </a:cubicBezTo>
                <a:cubicBezTo>
                  <a:pt x="17063" y="3602147"/>
                  <a:pt x="10095" y="3546050"/>
                  <a:pt x="8828" y="3489953"/>
                </a:cubicBezTo>
                <a:cubicBezTo>
                  <a:pt x="6548" y="3389688"/>
                  <a:pt x="7434" y="3289424"/>
                  <a:pt x="13262" y="3189160"/>
                </a:cubicBezTo>
                <a:cubicBezTo>
                  <a:pt x="16176" y="3138901"/>
                  <a:pt x="20864" y="3089150"/>
                  <a:pt x="22891" y="3038510"/>
                </a:cubicBezTo>
                <a:cubicBezTo>
                  <a:pt x="24918" y="2987870"/>
                  <a:pt x="28973" y="2936723"/>
                  <a:pt x="17444" y="2887098"/>
                </a:cubicBezTo>
                <a:cubicBezTo>
                  <a:pt x="-2068" y="2802699"/>
                  <a:pt x="12249" y="2718680"/>
                  <a:pt x="16430" y="2634534"/>
                </a:cubicBezTo>
                <a:cubicBezTo>
                  <a:pt x="18964" y="2582244"/>
                  <a:pt x="34168" y="2528685"/>
                  <a:pt x="20738" y="2477919"/>
                </a:cubicBezTo>
                <a:cubicBezTo>
                  <a:pt x="-421" y="2398342"/>
                  <a:pt x="13389" y="2320415"/>
                  <a:pt x="20738" y="2242107"/>
                </a:cubicBezTo>
                <a:cubicBezTo>
                  <a:pt x="29213" y="2168001"/>
                  <a:pt x="27718" y="2093082"/>
                  <a:pt x="16303" y="2019369"/>
                </a:cubicBezTo>
                <a:cubicBezTo>
                  <a:pt x="1986" y="1946239"/>
                  <a:pt x="1986" y="1871028"/>
                  <a:pt x="16303" y="1797899"/>
                </a:cubicBezTo>
                <a:cubicBezTo>
                  <a:pt x="28162" y="1737537"/>
                  <a:pt x="29530" y="1675589"/>
                  <a:pt x="20357" y="1614758"/>
                </a:cubicBezTo>
                <a:cubicBezTo>
                  <a:pt x="14149" y="1571226"/>
                  <a:pt x="3000" y="1527947"/>
                  <a:pt x="1480" y="1484415"/>
                </a:cubicBezTo>
                <a:cubicBezTo>
                  <a:pt x="-1662" y="1393377"/>
                  <a:pt x="200" y="1302238"/>
                  <a:pt x="7055" y="1211417"/>
                </a:cubicBezTo>
                <a:cubicBezTo>
                  <a:pt x="15036" y="1107980"/>
                  <a:pt x="30366" y="1004923"/>
                  <a:pt x="19724" y="900725"/>
                </a:cubicBezTo>
                <a:cubicBezTo>
                  <a:pt x="16050" y="864934"/>
                  <a:pt x="8575" y="829270"/>
                  <a:pt x="7815" y="793353"/>
                </a:cubicBezTo>
                <a:cubicBezTo>
                  <a:pt x="6168" y="726087"/>
                  <a:pt x="5407" y="659710"/>
                  <a:pt x="9208" y="590286"/>
                </a:cubicBezTo>
                <a:cubicBezTo>
                  <a:pt x="13009" y="520863"/>
                  <a:pt x="27452" y="450424"/>
                  <a:pt x="17697" y="382270"/>
                </a:cubicBezTo>
                <a:cubicBezTo>
                  <a:pt x="7941" y="314115"/>
                  <a:pt x="14276" y="247103"/>
                  <a:pt x="20611" y="180218"/>
                </a:cubicBezTo>
                <a:cubicBezTo>
                  <a:pt x="23652" y="148426"/>
                  <a:pt x="25711" y="116982"/>
                  <a:pt x="25156" y="8566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Що за птица е Ему? | Детското.БНР">
            <a:extLst>
              <a:ext uri="{FF2B5EF4-FFF2-40B4-BE49-F238E27FC236}">
                <a16:creationId xmlns:a16="http://schemas.microsoft.com/office/drawing/2014/main" id="{E5BCD0D9-0D16-6AC3-989D-DB0B33F1565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107"/>
          <a:stretch/>
        </p:blipFill>
        <p:spPr bwMode="auto">
          <a:xfrm>
            <a:off x="7661191" y="4178808"/>
            <a:ext cx="4518714" cy="2590808"/>
          </a:xfrm>
          <a:custGeom>
            <a:avLst/>
            <a:gdLst/>
            <a:ahLst/>
            <a:cxnLst/>
            <a:rect l="l" t="t" r="r" b="b"/>
            <a:pathLst>
              <a:path w="4047645" h="2495811">
                <a:moveTo>
                  <a:pt x="2441891" y="4"/>
                </a:moveTo>
                <a:cubicBezTo>
                  <a:pt x="2489381" y="-78"/>
                  <a:pt x="2536882" y="1163"/>
                  <a:pt x="2584383" y="4428"/>
                </a:cubicBezTo>
                <a:cubicBezTo>
                  <a:pt x="2744314" y="17813"/>
                  <a:pt x="2904989" y="21079"/>
                  <a:pt x="3065367" y="14222"/>
                </a:cubicBezTo>
                <a:cubicBezTo>
                  <a:pt x="3194244" y="5694"/>
                  <a:pt x="3323514" y="4206"/>
                  <a:pt x="3452568" y="9782"/>
                </a:cubicBezTo>
                <a:cubicBezTo>
                  <a:pt x="3572813" y="16442"/>
                  <a:pt x="3693059" y="23233"/>
                  <a:pt x="3813712" y="19315"/>
                </a:cubicBezTo>
                <a:cubicBezTo>
                  <a:pt x="3861755" y="17748"/>
                  <a:pt x="3909121" y="15789"/>
                  <a:pt x="3956758" y="13177"/>
                </a:cubicBezTo>
                <a:lnTo>
                  <a:pt x="4047645" y="9696"/>
                </a:lnTo>
                <a:lnTo>
                  <a:pt x="4047645" y="2495811"/>
                </a:lnTo>
                <a:lnTo>
                  <a:pt x="28177" y="2495811"/>
                </a:lnTo>
                <a:lnTo>
                  <a:pt x="28782" y="2485852"/>
                </a:lnTo>
                <a:cubicBezTo>
                  <a:pt x="31911" y="2365446"/>
                  <a:pt x="35027" y="2245002"/>
                  <a:pt x="38157" y="2124521"/>
                </a:cubicBezTo>
                <a:cubicBezTo>
                  <a:pt x="38284" y="2119444"/>
                  <a:pt x="39171" y="2114494"/>
                  <a:pt x="39171" y="2109417"/>
                </a:cubicBezTo>
                <a:cubicBezTo>
                  <a:pt x="48166" y="1995573"/>
                  <a:pt x="53107" y="1881729"/>
                  <a:pt x="18899" y="1770550"/>
                </a:cubicBezTo>
                <a:cubicBezTo>
                  <a:pt x="15871" y="1760104"/>
                  <a:pt x="14262" y="1749304"/>
                  <a:pt x="14084" y="1738440"/>
                </a:cubicBezTo>
                <a:cubicBezTo>
                  <a:pt x="12413" y="1641514"/>
                  <a:pt x="16644" y="1544587"/>
                  <a:pt x="26754" y="1448181"/>
                </a:cubicBezTo>
                <a:cubicBezTo>
                  <a:pt x="31949" y="1389038"/>
                  <a:pt x="26754" y="1329006"/>
                  <a:pt x="43478" y="1270498"/>
                </a:cubicBezTo>
                <a:cubicBezTo>
                  <a:pt x="50864" y="1241421"/>
                  <a:pt x="55109" y="1211634"/>
                  <a:pt x="56147" y="1181656"/>
                </a:cubicBezTo>
                <a:cubicBezTo>
                  <a:pt x="59948" y="1109060"/>
                  <a:pt x="38537" y="1040779"/>
                  <a:pt x="18139" y="972244"/>
                </a:cubicBezTo>
                <a:cubicBezTo>
                  <a:pt x="7370" y="935945"/>
                  <a:pt x="-5426" y="898886"/>
                  <a:pt x="2429" y="860811"/>
                </a:cubicBezTo>
                <a:cubicBezTo>
                  <a:pt x="16707" y="802251"/>
                  <a:pt x="24854" y="742359"/>
                  <a:pt x="26754" y="682112"/>
                </a:cubicBezTo>
                <a:cubicBezTo>
                  <a:pt x="26754" y="639468"/>
                  <a:pt x="16365" y="597712"/>
                  <a:pt x="20039" y="555195"/>
                </a:cubicBezTo>
                <a:cubicBezTo>
                  <a:pt x="28211" y="472712"/>
                  <a:pt x="30238" y="389734"/>
                  <a:pt x="26121" y="306946"/>
                </a:cubicBezTo>
                <a:cubicBezTo>
                  <a:pt x="26095" y="273846"/>
                  <a:pt x="29846" y="240848"/>
                  <a:pt x="37270" y="208585"/>
                </a:cubicBezTo>
                <a:cubicBezTo>
                  <a:pt x="46506" y="151651"/>
                  <a:pt x="48419" y="93777"/>
                  <a:pt x="42971" y="36360"/>
                </a:cubicBezTo>
                <a:lnTo>
                  <a:pt x="38853" y="8429"/>
                </a:lnTo>
                <a:lnTo>
                  <a:pt x="56649" y="7824"/>
                </a:lnTo>
                <a:cubicBezTo>
                  <a:pt x="210497" y="-156"/>
                  <a:pt x="364754" y="3162"/>
                  <a:pt x="518087" y="17748"/>
                </a:cubicBezTo>
                <a:cubicBezTo>
                  <a:pt x="626567" y="25440"/>
                  <a:pt x="735534" y="24213"/>
                  <a:pt x="843809" y="14092"/>
                </a:cubicBezTo>
                <a:cubicBezTo>
                  <a:pt x="1042499" y="-1711"/>
                  <a:pt x="1240782" y="10958"/>
                  <a:pt x="1439065" y="21666"/>
                </a:cubicBezTo>
                <a:cubicBezTo>
                  <a:pt x="1631105" y="32113"/>
                  <a:pt x="1823010" y="24408"/>
                  <a:pt x="2015050" y="17487"/>
                </a:cubicBezTo>
                <a:cubicBezTo>
                  <a:pt x="2157045" y="12394"/>
                  <a:pt x="2299420" y="249"/>
                  <a:pt x="2441891" y="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496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F6A17-1D0C-7006-3FE7-2E8A4AFFA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0713"/>
            <a:ext cx="10515600" cy="2236573"/>
          </a:xfrm>
        </p:spPr>
        <p:txBody>
          <a:bodyPr>
            <a:normAutofit/>
          </a:bodyPr>
          <a:lstStyle/>
          <a:p>
            <a:r>
              <a:rPr lang="bg-BG" sz="6000" dirty="0"/>
              <a:t>БЛАГОДАРЯ ЗА ВНИМАНИЕТО!!!</a:t>
            </a:r>
          </a:p>
        </p:txBody>
      </p:sp>
      <p:pic>
        <p:nvPicPr>
          <p:cNvPr id="4098" name="Picture 2" descr="Smiling Emoji [Download IOS Smiling Emojis] | Emoji Island">
            <a:extLst>
              <a:ext uri="{FF2B5EF4-FFF2-40B4-BE49-F238E27FC236}">
                <a16:creationId xmlns:a16="http://schemas.microsoft.com/office/drawing/2014/main" id="{2378AE53-88FE-400B-32EE-89E42C79A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456428"/>
            <a:ext cx="10515599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55,505 Smile emoji Vector Images | Depositphotos">
            <a:extLst>
              <a:ext uri="{FF2B5EF4-FFF2-40B4-BE49-F238E27FC236}">
                <a16:creationId xmlns:a16="http://schemas.microsoft.com/office/drawing/2014/main" id="{4CBE60C6-9113-3AD4-F02A-109EF2256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4115573"/>
            <a:ext cx="10332309" cy="229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066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339</Words>
  <Application>Microsoft Macintosh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Многообразие на птици</vt:lpstr>
      <vt:lpstr>PowerPoint Presentation</vt:lpstr>
      <vt:lpstr>Надразред Летящи</vt:lpstr>
      <vt:lpstr>Надразред Плаващи</vt:lpstr>
      <vt:lpstr>Надразред Бягащи</vt:lpstr>
      <vt:lpstr>БЛАГОДАРЯ ЗА ВНИМАНИЕТО!!!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Многообразие на птици</dc:title>
  <dc:creator>Надя Пейчева Златева</dc:creator>
  <cp:lastModifiedBy>Надя Пейчева Златева</cp:lastModifiedBy>
  <cp:revision>3</cp:revision>
  <dcterms:created xsi:type="dcterms:W3CDTF">2023-06-18T13:58:54Z</dcterms:created>
  <dcterms:modified xsi:type="dcterms:W3CDTF">2023-06-18T14:59:54Z</dcterms:modified>
</cp:coreProperties>
</file>